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33"/>
  </p:notesMasterIdLst>
  <p:handoutMasterIdLst>
    <p:handoutMasterId r:id="rId34"/>
  </p:handoutMasterIdLst>
  <p:sldIdLst>
    <p:sldId id="312" r:id="rId2"/>
    <p:sldId id="263" r:id="rId3"/>
    <p:sldId id="286" r:id="rId4"/>
    <p:sldId id="285" r:id="rId5"/>
    <p:sldId id="289" r:id="rId6"/>
    <p:sldId id="297" r:id="rId7"/>
    <p:sldId id="300" r:id="rId8"/>
    <p:sldId id="298" r:id="rId9"/>
    <p:sldId id="268" r:id="rId10"/>
    <p:sldId id="303" r:id="rId11"/>
    <p:sldId id="299" r:id="rId12"/>
    <p:sldId id="296" r:id="rId13"/>
    <p:sldId id="288" r:id="rId14"/>
    <p:sldId id="309" r:id="rId15"/>
    <p:sldId id="301" r:id="rId16"/>
    <p:sldId id="306" r:id="rId17"/>
    <p:sldId id="290" r:id="rId18"/>
    <p:sldId id="287" r:id="rId19"/>
    <p:sldId id="291" r:id="rId20"/>
    <p:sldId id="304" r:id="rId21"/>
    <p:sldId id="305" r:id="rId22"/>
    <p:sldId id="292" r:id="rId23"/>
    <p:sldId id="293" r:id="rId24"/>
    <p:sldId id="269" r:id="rId25"/>
    <p:sldId id="311" r:id="rId26"/>
    <p:sldId id="266" r:id="rId27"/>
    <p:sldId id="267" r:id="rId28"/>
    <p:sldId id="273" r:id="rId29"/>
    <p:sldId id="279" r:id="rId30"/>
    <p:sldId id="284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4EEA"/>
    <a:srgbClr val="5C1CE8"/>
    <a:srgbClr val="1C3668"/>
    <a:srgbClr val="466BE9"/>
    <a:srgbClr val="C3C5C8"/>
    <a:srgbClr val="ECECEC"/>
    <a:srgbClr val="1D6FA9"/>
    <a:srgbClr val="1D9A78"/>
    <a:srgbClr val="006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5" autoAdjust="0"/>
    <p:restoredTop sz="80547" autoAdjust="0"/>
  </p:normalViewPr>
  <p:slideViewPr>
    <p:cSldViewPr snapToGrid="0" snapToObjects="1">
      <p:cViewPr varScale="1">
        <p:scale>
          <a:sx n="60" d="100"/>
          <a:sy n="60" d="100"/>
        </p:scale>
        <p:origin x="79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1BB67-B666-44F8-BA83-CC728067B391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7068D-E7C6-4D6F-BE71-7367D30F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01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9F7C89-4A93-E740-9615-A243DC9BB707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97B45-4497-834E-90E7-EFF75EC4C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6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6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57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i="1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MSAA -</a:t>
            </a:r>
            <a:r>
              <a:rPr lang="en-US" altLang="en-US" sz="1200" b="1" i="1" baseline="0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 </a:t>
            </a:r>
            <a:r>
              <a:rPr lang="en-US" altLang="en-US" sz="1200" b="1" i="1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is a technology that lets applications provide information about their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i="1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user interface to other software, for example, screen readers.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40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16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36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i="1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MSAA -</a:t>
            </a:r>
            <a:r>
              <a:rPr lang="en-US" altLang="en-US" sz="1200" b="1" i="1" baseline="0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 </a:t>
            </a:r>
            <a:r>
              <a:rPr lang="en-US" altLang="en-US" sz="1200" b="1" i="1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is a technology that lets applications provide information about their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i="1" dirty="0">
                <a:solidFill>
                  <a:schemeClr val="accent4">
                    <a:lumMod val="75000"/>
                  </a:schemeClr>
                </a:solidFill>
                <a:latin typeface="inherit"/>
              </a:rPr>
              <a:t>user interface to other software, for example, screen readers.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278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5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99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39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53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dirty="0"/>
              <a:t>Common Application – Start/Stop Application,</a:t>
            </a:r>
            <a:r>
              <a:rPr lang="en-US" baseline="0" dirty="0"/>
              <a:t> Check Process Running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CommonCoboBox</a:t>
            </a:r>
            <a:r>
              <a:rPr lang="en-US" baseline="0" dirty="0"/>
              <a:t> – Type, </a:t>
            </a:r>
            <a:r>
              <a:rPr lang="en-US" baseline="0" dirty="0" err="1"/>
              <a:t>SetText</a:t>
            </a:r>
            <a:r>
              <a:rPr lang="en-US" baseline="0" dirty="0"/>
              <a:t>, </a:t>
            </a:r>
            <a:r>
              <a:rPr lang="en-US" baseline="0" dirty="0" err="1"/>
              <a:t>ClickItem</a:t>
            </a:r>
            <a:endParaRPr lang="en-US" baseline="0" dirty="0"/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CommonData</a:t>
            </a:r>
            <a:r>
              <a:rPr lang="en-US" baseline="0" dirty="0"/>
              <a:t> – Get Data from XML and store data in dictionaries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CommonDictionary</a:t>
            </a:r>
            <a:r>
              <a:rPr lang="en-US" baseline="0" dirty="0"/>
              <a:t> – Create, Empty, Delete Dictionary, Count Elements, Update </a:t>
            </a:r>
            <a:r>
              <a:rPr lang="en-US" baseline="0" dirty="0" err="1"/>
              <a:t>Ditionary</a:t>
            </a:r>
            <a:endParaRPr lang="en-US" baseline="0" dirty="0"/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CommonFiles</a:t>
            </a:r>
            <a:r>
              <a:rPr lang="en-US" baseline="0" dirty="0"/>
              <a:t> – Copy File, Delete File, Store Results, Check Files Exist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CommonObjects</a:t>
            </a:r>
            <a:r>
              <a:rPr lang="en-US" baseline="0" dirty="0"/>
              <a:t> – Find Object, Find Object by property Name, Check Object property, 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CommonReporting</a:t>
            </a:r>
            <a:r>
              <a:rPr lang="en-US" baseline="0" dirty="0"/>
              <a:t> – Initialize test cases, handle errors, store test results in Project Variables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CommonTextControl</a:t>
            </a:r>
            <a:r>
              <a:rPr lang="en-US" baseline="0" dirty="0"/>
              <a:t> – </a:t>
            </a:r>
            <a:r>
              <a:rPr lang="en-US" baseline="0" dirty="0" err="1"/>
              <a:t>TextBox</a:t>
            </a:r>
            <a:r>
              <a:rPr lang="en-US" baseline="0" dirty="0"/>
              <a:t> Type, Get Text 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CommonGridControl</a:t>
            </a:r>
            <a:r>
              <a:rPr lang="en-US" baseline="0" dirty="0"/>
              <a:t> – Get Row Count, Check cell value</a:t>
            </a: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baseline="0" dirty="0" err="1"/>
              <a:t>CommonTabControl</a:t>
            </a:r>
            <a:r>
              <a:rPr lang="en-US" baseline="0" dirty="0"/>
              <a:t>- Check Tab Exist, Select Tab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35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Nicolae Oprean - QA Technical Expert at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Ullink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 in Computer Science </a:t>
            </a:r>
          </a:p>
          <a:p>
            <a:pPr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experience: Programmer (1y), Client Service (5y) and QA (7y)</a:t>
            </a:r>
          </a:p>
          <a:p>
            <a:pPr rtl="0" fontAlgn="base"/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1" i="0" u="sng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Ullink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provides trading solutions for financial markets;</a:t>
            </a:r>
          </a:p>
          <a:p>
            <a:pPr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500+ employees around the world in 10 different offices</a:t>
            </a:r>
          </a:p>
          <a:p>
            <a:pPr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next 30-40 minutes we will discuss about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code review process for test automation in order to get a Strong Review Culture for QA: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problems;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we decided to focus on automation;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we implemented Code Review process;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Benefits of Code Review;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Rules for Code Review;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Gerrit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integration;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Foreman role in Software Development; 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Review Tips and Lessons Learned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US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US" sz="1200" b="1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68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25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60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39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2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01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4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74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6977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81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23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Testing Saves Time and Money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Testing Helps Developers and Testers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Increases Your Test Coverage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3C5C8"/>
              </a:buClr>
              <a:buSzTx/>
              <a:buFont typeface="+mj-lt"/>
              <a:buAutoNum type="arabicPeriod"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24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13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03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type / period / business / technology / </a:t>
            </a:r>
          </a:p>
          <a:p>
            <a:pPr rtl="0" fontAlgn="base"/>
            <a:r>
              <a:rPr lang="en-US" sz="1200" b="1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testers and the team, up to management, everyone influences the outcome of a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2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72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68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JavaScript, Python, VBScript, Jscript,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DelphiScript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C#, and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92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spcBef>
                <a:spcPts val="1600"/>
              </a:spcBef>
              <a:buClr>
                <a:srgbClr val="C3C5C8"/>
              </a:buClr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97B45-4497-834E-90E7-EFF75EC4CB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4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6593AC1D-DC96-214A-A9B5-72377C620E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33596" y="4365521"/>
            <a:ext cx="6658403" cy="248580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3D3C437E-3391-5D48-A579-3A54567F3445}"/>
              </a:ext>
            </a:extLst>
          </p:cNvPr>
          <p:cNvGrpSpPr/>
          <p:nvPr userDrawn="1"/>
        </p:nvGrpSpPr>
        <p:grpSpPr>
          <a:xfrm>
            <a:off x="728132" y="6227547"/>
            <a:ext cx="2820652" cy="550037"/>
            <a:chOff x="3340808" y="756138"/>
            <a:chExt cx="5948695" cy="116001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93BBFE16-52B6-5A46-9CC4-492256228B6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9516" t="21809" r="9516" b="21809"/>
            <a:stretch/>
          </p:blipFill>
          <p:spPr>
            <a:xfrm>
              <a:off x="6903858" y="756138"/>
              <a:ext cx="2385645" cy="116001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219ADA49-7757-8940-A354-FCED42A6C3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340808" y="1038957"/>
              <a:ext cx="2659942" cy="594377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xmlns="" id="{19E40E8A-7AAC-E14F-A385-B06D1CACA7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988588" y="501785"/>
            <a:ext cx="1612900" cy="355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34FD9C8-A5A2-B844-8B7F-6DB8E32E65C4}"/>
              </a:ext>
            </a:extLst>
          </p:cNvPr>
          <p:cNvSpPr txBox="1"/>
          <p:nvPr userDrawn="1"/>
        </p:nvSpPr>
        <p:spPr>
          <a:xfrm>
            <a:off x="3969223" y="6304898"/>
            <a:ext cx="195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baseline="0" dirty="0">
                <a:solidFill>
                  <a:srgbClr val="614EEA"/>
                </a:solidFill>
                <a:latin typeface="+mj-lt"/>
              </a:rPr>
              <a:t>[Building] GUI Testing Automation Framework</a:t>
            </a:r>
            <a:endParaRPr lang="en-US" sz="1200" b="1" i="0" baseline="0" dirty="0">
              <a:solidFill>
                <a:srgbClr val="614EEA"/>
              </a:solidFill>
              <a:latin typeface="+mj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267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40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5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smartbear.com/testcomplete/docs/testing-with/variables/data-types/basi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upport.smartbear.com/testcomplete/docs/reference/test-objects/members/sys/process-method-sys-object.html?q=Sys.Process" TargetMode="External"/><Relationship Id="rId4" Type="http://schemas.openxmlformats.org/officeDocument/2006/relationships/hyperlink" Target="https://support.smartbear.com/testcomplete/docs/reference/test-objects/controls/desktop/general/process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smartbear.com/testcomplete/docs/testing-with/variables/data-types/basic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upport.smartbear.com/testcomplete/docs/reference/test-objects/members/common-for-all/findchild-method.html?q=FindChil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nicolae-oprean-2b281058" TargetMode="External"/><Relationship Id="rId5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martbear.com/product/testcomplete/free-trial/" TargetMode="External"/><Relationship Id="rId7" Type="http://schemas.openxmlformats.org/officeDocument/2006/relationships/hyperlink" Target="https://sourceforge.net/projects/gnucash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wampserver.com/en/" TargetMode="External"/><Relationship Id="rId5" Type="http://schemas.openxmlformats.org/officeDocument/2006/relationships/hyperlink" Target="https://sourceforge.net/projects/vettev/" TargetMode="External"/><Relationship Id="rId4" Type="http://schemas.openxmlformats.org/officeDocument/2006/relationships/hyperlink" Target="https://github.com/nickoa2001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ECD061C-B407-FB4F-AD0D-1FC7A6198A2C}"/>
              </a:ext>
            </a:extLst>
          </p:cNvPr>
          <p:cNvGrpSpPr/>
          <p:nvPr/>
        </p:nvGrpSpPr>
        <p:grpSpPr>
          <a:xfrm>
            <a:off x="0" y="0"/>
            <a:ext cx="12192000" cy="6873402"/>
            <a:chOff x="0" y="0"/>
            <a:chExt cx="12192000" cy="687340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08DA0223-3E7D-F04C-BB59-BFD0E9DF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37"/>
              <a:ext cx="12192000" cy="68551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BE854DD9-1FD8-D740-89CB-AA22C2328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0" y="0"/>
              <a:ext cx="12192000" cy="6873402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939503" y="2307367"/>
            <a:ext cx="103129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rial" charset="0"/>
              </a:rPr>
              <a:t>[Building] GUI Testing </a:t>
            </a:r>
            <a:br>
              <a:rPr lang="en-US" sz="4400" b="1" dirty="0">
                <a:solidFill>
                  <a:schemeClr val="bg1"/>
                </a:solidFill>
                <a:latin typeface="arial" charset="0"/>
              </a:rPr>
            </a:br>
            <a:r>
              <a:rPr lang="en-US" sz="4400" b="1" dirty="0">
                <a:solidFill>
                  <a:schemeClr val="bg1"/>
                </a:solidFill>
                <a:latin typeface="arial" charset="0"/>
              </a:rPr>
              <a:t>Automation Framework</a:t>
            </a:r>
            <a:endParaRPr lang="en-US" sz="4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737269" y="3928040"/>
            <a:ext cx="717462" cy="0"/>
          </a:xfrm>
          <a:prstGeom prst="line">
            <a:avLst/>
          </a:prstGeom>
          <a:ln w="57150" cmpd="sng">
            <a:solidFill>
              <a:schemeClr val="bg1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761269" y="4276288"/>
            <a:ext cx="2669462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</a:rPr>
              <a:t>Nicolae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Oprean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QA Technical Expert</a:t>
            </a:r>
            <a:endParaRPr lang="en-US" sz="16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31" y="5840395"/>
            <a:ext cx="1374735" cy="6439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74FDE67-4C0A-934F-AEE0-A38D67573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497" y="5994351"/>
            <a:ext cx="1503704" cy="3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7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Record and play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85182" y="2170601"/>
            <a:ext cx="6349597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How to?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Advantages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Disadvantages 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– when not okay</a:t>
            </a:r>
            <a:endParaRPr lang="en-US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1800"/>
              </a:spcAft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	- If different test data 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– different test</a:t>
            </a:r>
          </a:p>
        </p:txBody>
      </p:sp>
    </p:spTree>
    <p:extLst>
      <p:ext uri="{BB962C8B-B14F-4D97-AF65-F5344CB8AC3E}">
        <p14:creationId xmlns:p14="http://schemas.microsoft.com/office/powerpoint/2010/main" val="7957124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UI elements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85182" y="2095266"/>
            <a:ext cx="6449799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 Test Complete all DOM elements are seen as objects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endParaRPr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Enable MSAA for custom objects - Microsoft Active Accessibility (MSAA)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endParaRPr lang="en-US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Examples: button, text field, drop down, calendar, grid</a:t>
            </a:r>
          </a:p>
        </p:txBody>
      </p:sp>
    </p:spTree>
    <p:extLst>
      <p:ext uri="{BB962C8B-B14F-4D97-AF65-F5344CB8AC3E}">
        <p14:creationId xmlns:p14="http://schemas.microsoft.com/office/powerpoint/2010/main" val="37954549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Process Method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36524"/>
              </p:ext>
            </p:extLst>
          </p:nvPr>
        </p:nvGraphicFramePr>
        <p:xfrm>
          <a:off x="556339" y="2606040"/>
          <a:ext cx="10905779" cy="1645920"/>
        </p:xfrm>
        <a:graphic>
          <a:graphicData uri="http://schemas.openxmlformats.org/drawingml/2006/table">
            <a:tbl>
              <a:tblPr/>
              <a:tblGrid>
                <a:gridCol w="24352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b="0" i="1" dirty="0" err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TestObj</a:t>
                      </a:r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A variable, parameter or expression that specifies a reference to one of the objects listed in the Applies To section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ProcessName</a:t>
                      </a: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[in]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Required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String</a:t>
                      </a:r>
                      <a:endParaRPr lang="en-US" b="0" i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ProcessIndex</a:t>
                      </a: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[in]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Optional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 dirty="0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Integer</a:t>
                      </a:r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Default value: 1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Result</a:t>
                      </a: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b="0" i="0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A </a:t>
                      </a:r>
                      <a:r>
                        <a:rPr lang="en-US" b="0" i="0" u="none" strike="noStrike" dirty="0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4"/>
                        </a:rPr>
                        <a:t>Process</a:t>
                      </a:r>
                      <a:r>
                        <a:rPr lang="en-US" b="0" i="0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 object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l" fontAlgn="t"/>
                      <a:endParaRPr lang="en-US" b="0" i="1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i="0">
                        <a:solidFill>
                          <a:srgbClr val="3F3F3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88420" y="1917409"/>
            <a:ext cx="682199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TestObj.Process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ProcessName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ProcessIndex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2814" y="4690070"/>
            <a:ext cx="87034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C1CE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https://support.smartbear.com/testcomplete/docs/reference/test-objects/members/sys/process-method-sys-object.html?q=Sys.Process</a:t>
            </a:r>
            <a:endParaRPr lang="en-US" b="1" dirty="0">
              <a:solidFill>
                <a:srgbClr val="5C1CE8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5CB0B991-EF8D-BA4C-AEAB-55E5EDBB6FA7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5812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Process Object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5182" y="1556816"/>
            <a:ext cx="97061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T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he actual process is obtained through the </a:t>
            </a: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Sys.Process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() function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2851" r="3927" b="3143"/>
          <a:stretch/>
        </p:blipFill>
        <p:spPr>
          <a:xfrm>
            <a:off x="276056" y="2050026"/>
            <a:ext cx="7816910" cy="39083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66" y="2301284"/>
            <a:ext cx="3235960" cy="139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053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How to create an Object?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02776" y="1895953"/>
            <a:ext cx="26321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Use the Objet Spy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76" y="2265285"/>
            <a:ext cx="2285558" cy="914223"/>
          </a:xfrm>
          <a:prstGeom prst="rect">
            <a:avLst/>
          </a:prstGeom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26779" y="1895953"/>
            <a:ext cx="384881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Create New Objects Store </a:t>
            </a:r>
            <a:endParaRPr kumimoji="0" lang="en-US" altLang="en-US" sz="24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50" y="2523511"/>
            <a:ext cx="2247900" cy="20764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F5E9BFC-96B3-3442-A1F2-414559FA6A6A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173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Naming objects</a:t>
            </a:r>
          </a:p>
        </p:txBody>
      </p:sp>
      <p:sp>
        <p:nvSpPr>
          <p:cNvPr id="4" name="Rectangle 3"/>
          <p:cNvSpPr/>
          <p:nvPr/>
        </p:nvSpPr>
        <p:spPr>
          <a:xfrm>
            <a:off x="585182" y="1726326"/>
            <a:ext cx="8318852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Good Naming vs. Bad Naming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Good practices in Confluence page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Examples with good and bad naming - inconsistency</a:t>
            </a: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5C1CE8"/>
                </a:solidFill>
                <a:latin typeface="+mj-lt"/>
              </a:rPr>
              <a:t>{</a:t>
            </a: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5C1CE8"/>
                </a:solidFill>
                <a:latin typeface="+mj-lt"/>
              </a:rPr>
              <a:t>Close</a:t>
            </a: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 err="1">
                <a:solidFill>
                  <a:srgbClr val="5C1CE8"/>
                </a:solidFill>
                <a:latin typeface="+mj-lt"/>
              </a:rPr>
              <a:t>Animals_Button_Add</a:t>
            </a:r>
            <a:endParaRPr lang="en-US" altLang="en-US" sz="2000" dirty="0">
              <a:solidFill>
                <a:srgbClr val="5C1CE8"/>
              </a:solidFill>
              <a:latin typeface="+mj-lt"/>
            </a:endParaRP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 err="1">
                <a:solidFill>
                  <a:srgbClr val="5C1CE8"/>
                </a:solidFill>
                <a:latin typeface="+mj-lt"/>
              </a:rPr>
              <a:t>Buttons_delete</a:t>
            </a:r>
            <a:endParaRPr lang="en-US" altLang="en-US" sz="2000" dirty="0">
              <a:solidFill>
                <a:srgbClr val="5C1CE8"/>
              </a:solidFill>
              <a:latin typeface="+mj-lt"/>
            </a:endParaRP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 err="1">
                <a:solidFill>
                  <a:srgbClr val="5C1CE8"/>
                </a:solidFill>
                <a:latin typeface="+mj-lt"/>
              </a:rPr>
              <a:t>DeleteButton</a:t>
            </a:r>
            <a:endParaRPr lang="en-US" altLang="en-US" sz="2000" dirty="0">
              <a:solidFill>
                <a:srgbClr val="5C1CE8"/>
              </a:solidFill>
              <a:latin typeface="+mj-lt"/>
            </a:endParaRP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5C1CE8"/>
                </a:solidFill>
                <a:latin typeface="+mj-lt"/>
              </a:rPr>
              <a:t>Name</a:t>
            </a: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 err="1">
                <a:solidFill>
                  <a:srgbClr val="5C1CE8"/>
                </a:solidFill>
                <a:latin typeface="+mj-lt"/>
              </a:rPr>
              <a:t>Customers_TextBox_Email</a:t>
            </a:r>
            <a:endParaRPr lang="en-US" altLang="en-US" sz="2000" dirty="0">
              <a:solidFill>
                <a:srgbClr val="5C1CE8"/>
              </a:solidFill>
              <a:latin typeface="+mj-lt"/>
            </a:endParaRPr>
          </a:p>
          <a:p>
            <a:pPr lvl="1" eaLnBrk="0" fontAlgn="base" hangingPunct="0">
              <a:spcBef>
                <a:spcPct val="0"/>
              </a:spcBef>
            </a:pPr>
            <a:r>
              <a:rPr lang="en-US" altLang="en-US" sz="2000" dirty="0">
                <a:solidFill>
                  <a:srgbClr val="5C1CE8"/>
                </a:solidFill>
                <a:latin typeface="+mj-lt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3D97225C-1A52-B149-BDF5-6D76E6A0EACE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7481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85182" y="391442"/>
            <a:ext cx="467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Exercise</a:t>
            </a:r>
          </a:p>
        </p:txBody>
      </p:sp>
      <p:sp>
        <p:nvSpPr>
          <p:cNvPr id="72" name="Oval 71"/>
          <p:cNvSpPr/>
          <p:nvPr/>
        </p:nvSpPr>
        <p:spPr>
          <a:xfrm>
            <a:off x="1735556" y="2063727"/>
            <a:ext cx="2160240" cy="216024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3" name="Arc 72"/>
          <p:cNvSpPr/>
          <p:nvPr/>
        </p:nvSpPr>
        <p:spPr>
          <a:xfrm>
            <a:off x="1736684" y="206485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5C1CE8"/>
            </a:solidFill>
          </a:ln>
          <a:effectLst>
            <a:outerShdw dist="25400" dir="5400000" sx="97000" sy="97000" algn="ctr" rotWithShape="0">
              <a:srgbClr val="000000">
                <a:alpha val="8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4" name="Oval 73"/>
          <p:cNvSpPr/>
          <p:nvPr/>
        </p:nvSpPr>
        <p:spPr>
          <a:xfrm>
            <a:off x="3895796" y="2063727"/>
            <a:ext cx="2160240" cy="216024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5" name="Arc 74"/>
          <p:cNvSpPr/>
          <p:nvPr/>
        </p:nvSpPr>
        <p:spPr>
          <a:xfrm rot="10800000">
            <a:off x="3896924" y="206485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1C3668"/>
            </a:solidFill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6055106" y="2063727"/>
            <a:ext cx="2160240" cy="216024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7" name="Arc 76"/>
          <p:cNvSpPr/>
          <p:nvPr/>
        </p:nvSpPr>
        <p:spPr>
          <a:xfrm>
            <a:off x="6056234" y="206485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5C1CE8"/>
            </a:solidFill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8215346" y="2063727"/>
            <a:ext cx="2160240" cy="216024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79" name="Arc 78"/>
          <p:cNvSpPr/>
          <p:nvPr/>
        </p:nvSpPr>
        <p:spPr>
          <a:xfrm rot="10800000">
            <a:off x="8216474" y="2064855"/>
            <a:ext cx="2157984" cy="2157984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rgbClr val="1C3668"/>
            </a:solidFill>
          </a:ln>
          <a:effectLst>
            <a:outerShdw dist="25400" dir="5400000" algn="ctr" rotWithShape="0">
              <a:srgbClr val="000000">
                <a:alpha val="1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2358476" y="2686647"/>
            <a:ext cx="914400" cy="914400"/>
          </a:xfrm>
          <a:prstGeom prst="ellipse">
            <a:avLst/>
          </a:prstGeom>
          <a:solidFill>
            <a:srgbClr val="5C1CE8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EFFFF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81" name="Oval 80"/>
          <p:cNvSpPr/>
          <p:nvPr/>
        </p:nvSpPr>
        <p:spPr>
          <a:xfrm>
            <a:off x="4516460" y="2686647"/>
            <a:ext cx="914400" cy="914400"/>
          </a:xfrm>
          <a:prstGeom prst="ellipse">
            <a:avLst/>
          </a:prstGeom>
          <a:solidFill>
            <a:srgbClr val="1C3668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EFFFF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82" name="Oval 81"/>
          <p:cNvSpPr/>
          <p:nvPr/>
        </p:nvSpPr>
        <p:spPr>
          <a:xfrm>
            <a:off x="6678026" y="2686647"/>
            <a:ext cx="914400" cy="914400"/>
          </a:xfrm>
          <a:prstGeom prst="ellipse">
            <a:avLst/>
          </a:prstGeom>
          <a:solidFill>
            <a:srgbClr val="5C1CE8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EFFFF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83" name="Oval 82"/>
          <p:cNvSpPr/>
          <p:nvPr/>
        </p:nvSpPr>
        <p:spPr>
          <a:xfrm>
            <a:off x="8836010" y="2686647"/>
            <a:ext cx="914400" cy="914400"/>
          </a:xfrm>
          <a:prstGeom prst="ellipse">
            <a:avLst/>
          </a:prstGeom>
          <a:solidFill>
            <a:srgbClr val="1C3668"/>
          </a:solidFill>
          <a:ln>
            <a:noFill/>
          </a:ln>
          <a:effectLst>
            <a:innerShdw dist="25400" dir="5400000">
              <a:schemeClr val="tx1">
                <a:alpha val="15000"/>
              </a:scheme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EFFFF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817020" y="4533094"/>
            <a:ext cx="2095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C1CE8"/>
                </a:solidFill>
              </a:rPr>
              <a:t>Capture and name objects</a:t>
            </a:r>
          </a:p>
        </p:txBody>
      </p:sp>
      <p:sp>
        <p:nvSpPr>
          <p:cNvPr id="89" name="Rectangle 88"/>
          <p:cNvSpPr/>
          <p:nvPr/>
        </p:nvSpPr>
        <p:spPr>
          <a:xfrm>
            <a:off x="3925965" y="4533094"/>
            <a:ext cx="2095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C1CE8"/>
                </a:solidFill>
              </a:rPr>
              <a:t>Check objects properties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087530" y="4533094"/>
            <a:ext cx="2095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C1CE8"/>
                </a:solidFill>
              </a:rPr>
              <a:t>Store location</a:t>
            </a:r>
            <a:endParaRPr lang="en-US" sz="1600" b="1" dirty="0">
              <a:solidFill>
                <a:srgbClr val="5C1CE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299117" y="4533094"/>
            <a:ext cx="2095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5C1CE8"/>
                </a:solidFill>
              </a:rPr>
              <a:t>Store objects with different properties</a:t>
            </a:r>
            <a:endParaRPr lang="en-US" sz="1600" b="1" dirty="0">
              <a:solidFill>
                <a:srgbClr val="5C1CE8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58DB24E9-95E6-7447-AA2B-F388F1A6D330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466318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7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8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8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75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1" dur="8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2" dur="8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5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5" dur="8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16" dur="8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19" dur="8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20" dur="8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8" grpId="0"/>
          <p:bldP spid="89" grpId="0"/>
          <p:bldP spid="90" grpId="0"/>
          <p:bldP spid="9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8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8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8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2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2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2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2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10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88" grpId="0"/>
          <p:bldP spid="89" grpId="0"/>
          <p:bldP spid="90" grpId="0"/>
          <p:bldP spid="91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à coins arrondis 17"/>
          <p:cNvSpPr/>
          <p:nvPr/>
        </p:nvSpPr>
        <p:spPr>
          <a:xfrm>
            <a:off x="7996788" y="2237116"/>
            <a:ext cx="3240360" cy="28822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Framework Design</a:t>
            </a:r>
          </a:p>
        </p:txBody>
      </p:sp>
      <p:sp>
        <p:nvSpPr>
          <p:cNvPr id="5" name="Rectangle à coins arrondis 6"/>
          <p:cNvSpPr/>
          <p:nvPr/>
        </p:nvSpPr>
        <p:spPr>
          <a:xfrm>
            <a:off x="876516" y="1394562"/>
            <a:ext cx="10438968" cy="648072"/>
          </a:xfrm>
          <a:prstGeom prst="roundRect">
            <a:avLst/>
          </a:prstGeom>
          <a:gradFill>
            <a:gsLst>
              <a:gs pos="0">
                <a:srgbClr val="065CBA">
                  <a:shade val="30000"/>
                  <a:satMod val="115000"/>
                </a:srgbClr>
              </a:gs>
              <a:gs pos="100000">
                <a:schemeClr val="accent4">
                  <a:lumMod val="50000"/>
                </a:scheme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4400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Automation Framework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(Test case reporting, Test Set Creation,  error management)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Double flèche verticale 8"/>
          <p:cNvSpPr/>
          <p:nvPr/>
        </p:nvSpPr>
        <p:spPr>
          <a:xfrm>
            <a:off x="2787846" y="2042634"/>
            <a:ext cx="216024" cy="429604"/>
          </a:xfrm>
          <a:prstGeom prst="upDownArrow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rgbClr val="065CBA">
                  <a:shade val="67500"/>
                  <a:satMod val="115000"/>
                </a:srgb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Rectangle à coins arrondis 6"/>
          <p:cNvSpPr/>
          <p:nvPr/>
        </p:nvSpPr>
        <p:spPr>
          <a:xfrm>
            <a:off x="1092891" y="2465106"/>
            <a:ext cx="2956617" cy="508144"/>
          </a:xfrm>
          <a:prstGeom prst="roundRect">
            <a:avLst/>
          </a:prstGeom>
          <a:gradFill>
            <a:gsLst>
              <a:gs pos="0">
                <a:srgbClr val="065CBA">
                  <a:shade val="30000"/>
                  <a:satMod val="115000"/>
                </a:srgbClr>
              </a:gs>
              <a:gs pos="100000">
                <a:schemeClr val="accent4">
                  <a:lumMod val="50000"/>
                </a:scheme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44000" bIns="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Business Components</a:t>
            </a:r>
            <a:endParaRPr lang="en-US" sz="1400" b="1" dirty="0">
              <a:solidFill>
                <a:schemeClr val="bg1"/>
              </a:solidFill>
            </a:endParaRPr>
          </a:p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2" name="Organigramme : Disque magnétique 4"/>
          <p:cNvSpPr/>
          <p:nvPr/>
        </p:nvSpPr>
        <p:spPr>
          <a:xfrm>
            <a:off x="1884628" y="3395722"/>
            <a:ext cx="1119242" cy="1136779"/>
          </a:xfrm>
          <a:prstGeom prst="flowChartMagneticDisk">
            <a:avLst/>
          </a:prstGeom>
          <a:gradFill>
            <a:gsLst>
              <a:gs pos="0">
                <a:srgbClr val="065CBA">
                  <a:shade val="30000"/>
                  <a:satMod val="115000"/>
                </a:srgbClr>
              </a:gs>
              <a:gs pos="100000">
                <a:schemeClr val="accent4">
                  <a:lumMod val="50000"/>
                </a:scheme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bg1"/>
                </a:solidFill>
              </a:rPr>
              <a:t>Object </a:t>
            </a:r>
            <a:r>
              <a:rPr lang="fr-FR" sz="1200" b="1" dirty="0" err="1">
                <a:solidFill>
                  <a:schemeClr val="bg1"/>
                </a:solidFill>
              </a:rPr>
              <a:t>repository</a:t>
            </a:r>
            <a:endParaRPr lang="fr-FR" sz="1200" b="1" dirty="0">
              <a:solidFill>
                <a:schemeClr val="bg1"/>
              </a:solidFill>
            </a:endParaRPr>
          </a:p>
        </p:txBody>
      </p:sp>
      <p:sp>
        <p:nvSpPr>
          <p:cNvPr id="14" name="Double flèche verticale 8"/>
          <p:cNvSpPr/>
          <p:nvPr/>
        </p:nvSpPr>
        <p:spPr>
          <a:xfrm>
            <a:off x="2336237" y="2966118"/>
            <a:ext cx="216024" cy="429604"/>
          </a:xfrm>
          <a:prstGeom prst="upDownArrow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rgbClr val="065CBA">
                  <a:shade val="67500"/>
                  <a:satMod val="115000"/>
                </a:srgb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5" name="Double flèche verticale 8"/>
          <p:cNvSpPr/>
          <p:nvPr/>
        </p:nvSpPr>
        <p:spPr>
          <a:xfrm>
            <a:off x="3414695" y="2966118"/>
            <a:ext cx="216024" cy="2256452"/>
          </a:xfrm>
          <a:prstGeom prst="upDownArrow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100000">
                <a:srgbClr val="065CBA">
                  <a:shade val="67500"/>
                  <a:satMod val="115000"/>
                </a:srgb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81958" y="2042634"/>
            <a:ext cx="2759444" cy="3179936"/>
            <a:chOff x="6718486" y="2204864"/>
            <a:chExt cx="2759444" cy="3179936"/>
          </a:xfrm>
        </p:grpSpPr>
        <p:sp>
          <p:nvSpPr>
            <p:cNvPr id="7" name="Double flèche verticale 8"/>
            <p:cNvSpPr/>
            <p:nvPr/>
          </p:nvSpPr>
          <p:spPr>
            <a:xfrm>
              <a:off x="7984954" y="2204864"/>
              <a:ext cx="216024" cy="429604"/>
            </a:xfrm>
            <a:prstGeom prst="upDownArrow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065CBA">
                    <a:shade val="67500"/>
                    <a:satMod val="115000"/>
                  </a:srgb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9" name="Rectangle à coins arrondis 6"/>
            <p:cNvSpPr/>
            <p:nvPr/>
          </p:nvSpPr>
          <p:spPr>
            <a:xfrm>
              <a:off x="6718486" y="2627336"/>
              <a:ext cx="2759444" cy="508144"/>
            </a:xfrm>
            <a:prstGeom prst="roundRect">
              <a:avLst/>
            </a:prstGeom>
            <a:gradFill>
              <a:gsLst>
                <a:gs pos="0">
                  <a:srgbClr val="065CBA">
                    <a:shade val="30000"/>
                    <a:satMod val="115000"/>
                  </a:srgbClr>
                </a:gs>
                <a:gs pos="100000">
                  <a:schemeClr val="accent4">
                    <a:lumMod val="50000"/>
                  </a:scheme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44000"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Business Components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Organigramme : Disque magnétique 4"/>
            <p:cNvSpPr/>
            <p:nvPr/>
          </p:nvSpPr>
          <p:spPr>
            <a:xfrm>
              <a:off x="7196796" y="3557952"/>
              <a:ext cx="1119242" cy="1136779"/>
            </a:xfrm>
            <a:prstGeom prst="flowChartMagneticDisk">
              <a:avLst/>
            </a:prstGeom>
            <a:gradFill>
              <a:gsLst>
                <a:gs pos="0">
                  <a:srgbClr val="065CBA">
                    <a:shade val="30000"/>
                    <a:satMod val="115000"/>
                  </a:srgbClr>
                </a:gs>
                <a:gs pos="100000">
                  <a:schemeClr val="accent4">
                    <a:lumMod val="50000"/>
                  </a:scheme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Object </a:t>
              </a:r>
              <a:r>
                <a:rPr lang="fr-FR" sz="1200" b="1" dirty="0" err="1">
                  <a:solidFill>
                    <a:schemeClr val="bg1"/>
                  </a:solidFill>
                </a:rPr>
                <a:t>repository</a:t>
              </a:r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Double flèche verticale 8"/>
            <p:cNvSpPr/>
            <p:nvPr/>
          </p:nvSpPr>
          <p:spPr>
            <a:xfrm>
              <a:off x="9010372" y="3128348"/>
              <a:ext cx="216024" cy="2256452"/>
            </a:xfrm>
            <a:prstGeom prst="upDownArrow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065CBA">
                    <a:shade val="67500"/>
                    <a:satMod val="115000"/>
                  </a:srgb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7" name="Double flèche verticale 8"/>
            <p:cNvSpPr/>
            <p:nvPr/>
          </p:nvSpPr>
          <p:spPr>
            <a:xfrm>
              <a:off x="7648405" y="3114722"/>
              <a:ext cx="216024" cy="429604"/>
            </a:xfrm>
            <a:prstGeom prst="upDownArrow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065CBA">
                    <a:shade val="67500"/>
                    <a:satMod val="115000"/>
                  </a:srgb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186637" y="2042634"/>
            <a:ext cx="2797890" cy="3179936"/>
            <a:chOff x="6554623" y="2204864"/>
            <a:chExt cx="2797890" cy="3179936"/>
          </a:xfrm>
        </p:grpSpPr>
        <p:sp>
          <p:nvSpPr>
            <p:cNvPr id="19" name="Double flèche verticale 8"/>
            <p:cNvSpPr/>
            <p:nvPr/>
          </p:nvSpPr>
          <p:spPr>
            <a:xfrm>
              <a:off x="7984954" y="2204864"/>
              <a:ext cx="216024" cy="429604"/>
            </a:xfrm>
            <a:prstGeom prst="upDownArrow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065CBA">
                    <a:shade val="67500"/>
                    <a:satMod val="115000"/>
                  </a:srgb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0" name="Rectangle à coins arrondis 6"/>
            <p:cNvSpPr/>
            <p:nvPr/>
          </p:nvSpPr>
          <p:spPr>
            <a:xfrm>
              <a:off x="6554623" y="2627336"/>
              <a:ext cx="2797890" cy="508144"/>
            </a:xfrm>
            <a:prstGeom prst="roundRect">
              <a:avLst/>
            </a:prstGeom>
            <a:gradFill>
              <a:gsLst>
                <a:gs pos="0">
                  <a:srgbClr val="065CBA">
                    <a:shade val="30000"/>
                    <a:satMod val="115000"/>
                  </a:srgbClr>
                </a:gs>
                <a:gs pos="100000">
                  <a:schemeClr val="accent4">
                    <a:lumMod val="50000"/>
                  </a:scheme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tIns="144000" bIns="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Business Components</a:t>
              </a:r>
              <a:endParaRPr lang="en-US" sz="1400" b="1" dirty="0">
                <a:solidFill>
                  <a:schemeClr val="bg1"/>
                </a:solidFill>
              </a:endParaRPr>
            </a:p>
            <a:p>
              <a:pPr algn="ctr"/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Organigramme : Disque magnétique 4"/>
            <p:cNvSpPr/>
            <p:nvPr/>
          </p:nvSpPr>
          <p:spPr>
            <a:xfrm>
              <a:off x="7196796" y="3557952"/>
              <a:ext cx="1119242" cy="1136779"/>
            </a:xfrm>
            <a:prstGeom prst="flowChartMagneticDisk">
              <a:avLst/>
            </a:prstGeom>
            <a:gradFill>
              <a:gsLst>
                <a:gs pos="0">
                  <a:srgbClr val="065CBA">
                    <a:shade val="30000"/>
                    <a:satMod val="115000"/>
                  </a:srgbClr>
                </a:gs>
                <a:gs pos="100000">
                  <a:schemeClr val="accent4">
                    <a:lumMod val="50000"/>
                  </a:scheme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bg1"/>
                  </a:solidFill>
                </a:rPr>
                <a:t>Object </a:t>
              </a:r>
              <a:r>
                <a:rPr lang="fr-FR" sz="1200" b="1" dirty="0" err="1">
                  <a:solidFill>
                    <a:schemeClr val="bg1"/>
                  </a:solidFill>
                </a:rPr>
                <a:t>repository</a:t>
              </a:r>
              <a:endParaRPr lang="fr-FR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Double flèche verticale 8"/>
            <p:cNvSpPr/>
            <p:nvPr/>
          </p:nvSpPr>
          <p:spPr>
            <a:xfrm>
              <a:off x="9010372" y="3128348"/>
              <a:ext cx="216024" cy="2256452"/>
            </a:xfrm>
            <a:prstGeom prst="upDownArrow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065CBA">
                    <a:shade val="67500"/>
                    <a:satMod val="115000"/>
                  </a:srgb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3" name="Double flèche verticale 8"/>
            <p:cNvSpPr/>
            <p:nvPr/>
          </p:nvSpPr>
          <p:spPr>
            <a:xfrm>
              <a:off x="7648405" y="3114722"/>
              <a:ext cx="216024" cy="429604"/>
            </a:xfrm>
            <a:prstGeom prst="upDownArrow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rgbClr val="065CBA">
                    <a:shade val="67500"/>
                    <a:satMod val="115000"/>
                  </a:srgbClr>
                </a:gs>
                <a:gs pos="100000">
                  <a:srgbClr val="065CBA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rgbClr val="065CBA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30" name="Rectangle à coins arrondis 6"/>
          <p:cNvSpPr/>
          <p:nvPr/>
        </p:nvSpPr>
        <p:spPr>
          <a:xfrm>
            <a:off x="936954" y="5236196"/>
            <a:ext cx="10438968" cy="648072"/>
          </a:xfrm>
          <a:prstGeom prst="roundRect">
            <a:avLst/>
          </a:prstGeom>
          <a:gradFill>
            <a:gsLst>
              <a:gs pos="0">
                <a:srgbClr val="065CBA">
                  <a:shade val="30000"/>
                  <a:satMod val="115000"/>
                </a:srgbClr>
              </a:gs>
              <a:gs pos="100000">
                <a:schemeClr val="accent4">
                  <a:lumMod val="50000"/>
                </a:schemeClr>
              </a:gs>
              <a:gs pos="100000">
                <a:srgbClr val="065CBA">
                  <a:shade val="100000"/>
                  <a:satMod val="115000"/>
                </a:srgbClr>
              </a:gs>
            </a:gsLst>
            <a:lin ang="16200000" scaled="1"/>
          </a:gradFill>
          <a:ln>
            <a:solidFill>
              <a:srgbClr val="065CB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tIns="144000" bIns="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Common functions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(Library of possible actions per object type, for ex function </a:t>
            </a:r>
            <a:r>
              <a:rPr lang="en-US" dirty="0" err="1">
                <a:solidFill>
                  <a:schemeClr val="bg1"/>
                </a:solidFill>
              </a:rPr>
              <a:t>TextBox_Type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ComboBox</a:t>
            </a:r>
            <a:r>
              <a:rPr lang="en-US" dirty="0">
                <a:solidFill>
                  <a:schemeClr val="bg1"/>
                </a:solidFill>
              </a:rPr>
              <a:t> Select)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à coins arrondis 17"/>
          <p:cNvSpPr/>
          <p:nvPr/>
        </p:nvSpPr>
        <p:spPr>
          <a:xfrm>
            <a:off x="948524" y="2184730"/>
            <a:ext cx="3240360" cy="2882240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17"/>
          <p:cNvSpPr/>
          <p:nvPr/>
        </p:nvSpPr>
        <p:spPr>
          <a:xfrm>
            <a:off x="4518082" y="2198295"/>
            <a:ext cx="3240360" cy="2882240"/>
          </a:xfrm>
          <a:prstGeom prst="roundRect">
            <a:avLst/>
          </a:prstGeom>
          <a:noFill/>
          <a:ln w="28575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18"/>
          <p:cNvSpPr txBox="1"/>
          <p:nvPr/>
        </p:nvSpPr>
        <p:spPr>
          <a:xfrm>
            <a:off x="1032123" y="3106610"/>
            <a:ext cx="738664" cy="144016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5C1CE8"/>
                </a:solidFill>
              </a:rPr>
              <a:t>Pharmacy</a:t>
            </a:r>
            <a:r>
              <a:rPr lang="fr-FR" b="1" dirty="0">
                <a:solidFill>
                  <a:srgbClr val="5C1CE8"/>
                </a:solidFill>
              </a:rPr>
              <a:t> App</a:t>
            </a:r>
          </a:p>
        </p:txBody>
      </p:sp>
      <p:sp>
        <p:nvSpPr>
          <p:cNvPr id="36" name="ZoneTexte 18"/>
          <p:cNvSpPr txBox="1"/>
          <p:nvPr/>
        </p:nvSpPr>
        <p:spPr>
          <a:xfrm>
            <a:off x="4545018" y="3178240"/>
            <a:ext cx="738664" cy="144016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b="1" dirty="0" err="1">
                <a:solidFill>
                  <a:srgbClr val="5C1CE8"/>
                </a:solidFill>
              </a:rPr>
              <a:t>VetTev</a:t>
            </a:r>
            <a:r>
              <a:rPr lang="fr-FR" b="1" dirty="0">
                <a:solidFill>
                  <a:srgbClr val="5C1CE8"/>
                </a:solidFill>
              </a:rPr>
              <a:t> Application</a:t>
            </a:r>
          </a:p>
        </p:txBody>
      </p:sp>
      <p:sp>
        <p:nvSpPr>
          <p:cNvPr id="37" name="ZoneTexte 18"/>
          <p:cNvSpPr txBox="1"/>
          <p:nvPr/>
        </p:nvSpPr>
        <p:spPr>
          <a:xfrm>
            <a:off x="8011810" y="3201240"/>
            <a:ext cx="738664" cy="144016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5C1CE8"/>
                </a:solidFill>
              </a:rPr>
              <a:t>Messaging App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630719" y="3804568"/>
            <a:ext cx="999485" cy="7768"/>
          </a:xfrm>
          <a:prstGeom prst="straightConnector1">
            <a:avLst/>
          </a:prstGeom>
          <a:ln w="508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289868" y="3873186"/>
            <a:ext cx="818357" cy="0"/>
          </a:xfrm>
          <a:prstGeom prst="straightConnector1">
            <a:avLst/>
          </a:prstGeom>
          <a:ln w="508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26"/>
          <p:cNvSpPr txBox="1"/>
          <p:nvPr/>
        </p:nvSpPr>
        <p:spPr>
          <a:xfrm>
            <a:off x="3640000" y="3852175"/>
            <a:ext cx="93610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Reference</a:t>
            </a:r>
          </a:p>
        </p:txBody>
      </p:sp>
      <p:sp>
        <p:nvSpPr>
          <p:cNvPr id="46" name="ZoneTexte 26"/>
          <p:cNvSpPr txBox="1"/>
          <p:nvPr/>
        </p:nvSpPr>
        <p:spPr>
          <a:xfrm>
            <a:off x="7156991" y="3890348"/>
            <a:ext cx="936104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fr-FR" sz="1200" dirty="0">
                <a:solidFill>
                  <a:srgbClr val="7030A0"/>
                </a:solidFill>
                <a:latin typeface="Bahnschrift SemiBold Condensed" panose="020B0502040204020203" pitchFamily="34" charset="0"/>
              </a:rPr>
              <a:t>Reference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3AAD2AC8-356F-2C4C-8B6D-AAAE59D15675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600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85670"/>
              </p:ext>
            </p:extLst>
          </p:nvPr>
        </p:nvGraphicFramePr>
        <p:xfrm>
          <a:off x="585182" y="2305951"/>
          <a:ext cx="10905779" cy="2194560"/>
        </p:xfrm>
        <a:graphic>
          <a:graphicData uri="http://schemas.openxmlformats.org/drawingml/2006/table">
            <a:tbl>
              <a:tblPr/>
              <a:tblGrid>
                <a:gridCol w="24352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1762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  </a:t>
                      </a:r>
                      <a:r>
                        <a:rPr lang="en-US" b="0" i="1" dirty="0" err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TestObj</a:t>
                      </a:r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A variable, parameter or expression that specifies a reference to one of the objects listed in the Applies To section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 err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PropNames</a:t>
                      </a:r>
                      <a:endParaRPr lang="en-US" b="0" i="1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[in]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Required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Variant</a:t>
                      </a:r>
                      <a:endParaRPr lang="en-US" b="0" i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 err="1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PropValues</a:t>
                      </a:r>
                      <a:endParaRPr lang="en-US" b="0" i="1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[in]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Required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Variant</a:t>
                      </a:r>
                      <a:endParaRPr lang="en-US" b="0" i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Depth</a:t>
                      </a: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[in]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Optional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 dirty="0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Integer</a:t>
                      </a:r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Default value: 0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Refresh</a:t>
                      </a: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[in]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Optional   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 dirty="0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Boolean</a:t>
                      </a:r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0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Default value: True</a:t>
                      </a: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b="0" i="1" dirty="0">
                          <a:solidFill>
                            <a:srgbClr val="3F3F3F"/>
                          </a:solidFill>
                          <a:effectLst/>
                          <a:latin typeface="+mn-lt"/>
                        </a:rPr>
                        <a:t>Result</a:t>
                      </a:r>
                    </a:p>
                  </a:txBody>
                  <a:tcPr marL="1524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l" fontAlgn="t"/>
                      <a:r>
                        <a:rPr lang="en-US" b="0" i="0" u="none" strike="noStrike" dirty="0">
                          <a:solidFill>
                            <a:srgbClr val="2C72C8"/>
                          </a:solidFill>
                          <a:effectLst/>
                          <a:latin typeface="+mn-lt"/>
                          <a:hlinkClick r:id="rId3"/>
                        </a:rPr>
                        <a:t>Object</a:t>
                      </a:r>
                      <a:endParaRPr lang="en-US" b="0" i="0" dirty="0">
                        <a:solidFill>
                          <a:srgbClr val="3F3F3F"/>
                        </a:solidFill>
                        <a:effectLst/>
                        <a:latin typeface="+mn-lt"/>
                      </a:endParaRPr>
                    </a:p>
                  </a:txBody>
                  <a:tcPr marL="0" marR="2286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2776" y="1593765"/>
            <a:ext cx="87446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TestObj.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FindChild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(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PropNames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, </a:t>
            </a:r>
            <a:r>
              <a:rPr kumimoji="0" lang="en-US" altLang="en-US" sz="2400" b="1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PropValues</a:t>
            </a: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, Depth, Refresh)</a:t>
            </a:r>
            <a:endParaRPr kumimoji="0" lang="en-US" altLang="en-US" sz="4000" b="1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9576" y="4905375"/>
            <a:ext cx="88509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C1CE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https://support.smartbear.com/testcomplete/docs/reference/test-objects/members/common-for-all/findchild-method.html?q=FindChild</a:t>
            </a:r>
            <a:endParaRPr lang="en-US" b="1" dirty="0">
              <a:solidFill>
                <a:srgbClr val="5C1CE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8206AF1-803D-DC47-8C26-7CF01E1F06CA}"/>
              </a:ext>
            </a:extLst>
          </p:cNvPr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5C1CE8"/>
                </a:solidFill>
              </a:rPr>
              <a:t>FindChild</a:t>
            </a:r>
            <a:r>
              <a:rPr lang="en-US" sz="3200" b="1" dirty="0">
                <a:solidFill>
                  <a:srgbClr val="5C1CE8"/>
                </a:solidFill>
              </a:rPr>
              <a:t> – First common method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5299BA74-8B93-1F45-BF65-E54A226F1453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555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Common Layer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71753" y="1769494"/>
            <a:ext cx="2101214" cy="1884493"/>
            <a:chOff x="671753" y="1931727"/>
            <a:chExt cx="2101214" cy="1884493"/>
          </a:xfrm>
        </p:grpSpPr>
        <p:sp>
          <p:nvSpPr>
            <p:cNvPr id="6" name="Rectangle 5"/>
            <p:cNvSpPr/>
            <p:nvPr/>
          </p:nvSpPr>
          <p:spPr>
            <a:xfrm>
              <a:off x="671753" y="1931727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7008" y="2581585"/>
              <a:ext cx="17219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Application 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01775" y="1769494"/>
            <a:ext cx="2101214" cy="1884493"/>
            <a:chOff x="5001775" y="1931727"/>
            <a:chExt cx="2101214" cy="1884493"/>
          </a:xfrm>
        </p:grpSpPr>
        <p:sp>
          <p:nvSpPr>
            <p:cNvPr id="9" name="Rectangle 8"/>
            <p:cNvSpPr/>
            <p:nvPr/>
          </p:nvSpPr>
          <p:spPr>
            <a:xfrm>
              <a:off x="5001775" y="1931727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9617" y="2707329"/>
              <a:ext cx="16836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Data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36764" y="1769494"/>
            <a:ext cx="2101214" cy="1884493"/>
            <a:chOff x="2836764" y="1931727"/>
            <a:chExt cx="2101214" cy="1884493"/>
          </a:xfrm>
        </p:grpSpPr>
        <p:sp>
          <p:nvSpPr>
            <p:cNvPr id="14" name="Rectangle 13"/>
            <p:cNvSpPr/>
            <p:nvPr/>
          </p:nvSpPr>
          <p:spPr>
            <a:xfrm>
              <a:off x="2836764" y="1931727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18114" y="2581585"/>
              <a:ext cx="1781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</a:t>
              </a:r>
              <a:r>
                <a:rPr lang="en-US" sz="1600" b="1" dirty="0" err="1">
                  <a:solidFill>
                    <a:schemeClr val="bg1"/>
                  </a:solidFill>
                </a:rPr>
                <a:t>ComboBox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166786" y="1769494"/>
            <a:ext cx="2101214" cy="1884493"/>
            <a:chOff x="7166786" y="1931727"/>
            <a:chExt cx="2101214" cy="1884493"/>
          </a:xfrm>
        </p:grpSpPr>
        <p:sp>
          <p:nvSpPr>
            <p:cNvPr id="17" name="Rectangle 16"/>
            <p:cNvSpPr/>
            <p:nvPr/>
          </p:nvSpPr>
          <p:spPr>
            <a:xfrm>
              <a:off x="7166786" y="1931727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62731" y="2589958"/>
              <a:ext cx="1911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Dictionary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71753" y="3728921"/>
            <a:ext cx="2101214" cy="1884493"/>
            <a:chOff x="671753" y="3891154"/>
            <a:chExt cx="2101214" cy="1884493"/>
          </a:xfrm>
        </p:grpSpPr>
        <p:sp>
          <p:nvSpPr>
            <p:cNvPr id="20" name="Rectangle 19"/>
            <p:cNvSpPr/>
            <p:nvPr/>
          </p:nvSpPr>
          <p:spPr>
            <a:xfrm>
              <a:off x="671753" y="3891154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5262" y="4613908"/>
              <a:ext cx="18941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CommonObjects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01775" y="3728921"/>
            <a:ext cx="2101214" cy="1884493"/>
            <a:chOff x="5001775" y="3891154"/>
            <a:chExt cx="2101214" cy="1884493"/>
          </a:xfrm>
        </p:grpSpPr>
        <p:sp>
          <p:nvSpPr>
            <p:cNvPr id="23" name="Rectangle 22"/>
            <p:cNvSpPr/>
            <p:nvPr/>
          </p:nvSpPr>
          <p:spPr>
            <a:xfrm>
              <a:off x="5001775" y="3891154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136782" y="4470180"/>
              <a:ext cx="18329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</a:t>
              </a:r>
              <a:r>
                <a:rPr lang="en-US" sz="1600" b="1" dirty="0" err="1">
                  <a:solidFill>
                    <a:schemeClr val="bg1"/>
                  </a:solidFill>
                </a:rPr>
                <a:t>TextControl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36764" y="3728921"/>
            <a:ext cx="2101214" cy="1884493"/>
            <a:chOff x="2836764" y="3891154"/>
            <a:chExt cx="2101214" cy="1884493"/>
          </a:xfrm>
        </p:grpSpPr>
        <p:sp>
          <p:nvSpPr>
            <p:cNvPr id="26" name="Rectangle 25"/>
            <p:cNvSpPr/>
            <p:nvPr/>
          </p:nvSpPr>
          <p:spPr>
            <a:xfrm>
              <a:off x="2836764" y="3891154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3402" y="4501096"/>
              <a:ext cx="1781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Reporting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66786" y="3728921"/>
            <a:ext cx="2101214" cy="1884493"/>
            <a:chOff x="7166786" y="3891154"/>
            <a:chExt cx="2101214" cy="1884493"/>
          </a:xfrm>
        </p:grpSpPr>
        <p:sp>
          <p:nvSpPr>
            <p:cNvPr id="29" name="Rectangle 28"/>
            <p:cNvSpPr/>
            <p:nvPr/>
          </p:nvSpPr>
          <p:spPr>
            <a:xfrm>
              <a:off x="7166786" y="3891154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41077" y="4470180"/>
              <a:ext cx="19111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GridControl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331797" y="1769494"/>
            <a:ext cx="2101214" cy="1884493"/>
            <a:chOff x="9334446" y="1931727"/>
            <a:chExt cx="2101214" cy="1884493"/>
          </a:xfrm>
        </p:grpSpPr>
        <p:sp>
          <p:nvSpPr>
            <p:cNvPr id="32" name="Rectangle 31"/>
            <p:cNvSpPr/>
            <p:nvPr/>
          </p:nvSpPr>
          <p:spPr>
            <a:xfrm>
              <a:off x="9334446" y="1931727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426486" y="2707329"/>
              <a:ext cx="1911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CommonFiles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331797" y="3729393"/>
            <a:ext cx="2101214" cy="1884493"/>
            <a:chOff x="7166786" y="3891626"/>
            <a:chExt cx="2101214" cy="1884493"/>
          </a:xfrm>
        </p:grpSpPr>
        <p:sp>
          <p:nvSpPr>
            <p:cNvPr id="35" name="Rectangle 34"/>
            <p:cNvSpPr/>
            <p:nvPr/>
          </p:nvSpPr>
          <p:spPr>
            <a:xfrm>
              <a:off x="7166786" y="3891626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66187" y="4470180"/>
              <a:ext cx="2001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Common </a:t>
              </a:r>
            </a:p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TabControl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0A8FBF24-B707-3B4B-805E-C821F1BD1B16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565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865" y="1146049"/>
            <a:ext cx="4047201" cy="4918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182" y="391442"/>
            <a:ext cx="5823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  <a:latin typeface="arial" charset="0"/>
              </a:rPr>
              <a:t>Who am I?</a:t>
            </a:r>
            <a:endParaRPr lang="en-US" sz="3200" b="1" dirty="0">
              <a:solidFill>
                <a:srgbClr val="5C1CE8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999651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07915" y="2518482"/>
            <a:ext cx="5823051" cy="1561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5C1CE8"/>
                </a:solidFill>
                <a:latin typeface="+mj-lt"/>
              </a:rPr>
              <a:t>Nicolae </a:t>
            </a:r>
            <a:r>
              <a:rPr lang="en-US" sz="2400" b="1" dirty="0" err="1">
                <a:solidFill>
                  <a:srgbClr val="5C1CE8"/>
                </a:solidFill>
                <a:latin typeface="+mj-lt"/>
              </a:rPr>
              <a:t>Oprean</a:t>
            </a:r>
            <a:endParaRPr lang="en-US" sz="2400" b="1" dirty="0">
              <a:solidFill>
                <a:srgbClr val="5C1CE8"/>
              </a:solidFill>
              <a:latin typeface="+mj-lt"/>
            </a:endParaRPr>
          </a:p>
          <a:p>
            <a:pPr marL="216000" indent="-216000">
              <a:spcBef>
                <a:spcPts val="300"/>
              </a:spcBef>
              <a:buClr>
                <a:srgbClr val="C3C5C8"/>
              </a:buClr>
              <a:buFont typeface="ZapfDingbatsITC" charset="0"/>
              <a:buChar char="❯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QA Technical Expert at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Ullink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6000" indent="-216000">
              <a:spcBef>
                <a:spcPts val="300"/>
              </a:spcBef>
              <a:buClr>
                <a:srgbClr val="C3C5C8"/>
              </a:buClr>
              <a:buFont typeface="ZapfDingbatsITC" charset="0"/>
              <a:buChar char="❯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PhD in Computer Science</a:t>
            </a:r>
          </a:p>
          <a:p>
            <a:pPr marL="216000" indent="-216000">
              <a:spcBef>
                <a:spcPts val="300"/>
              </a:spcBef>
              <a:buClr>
                <a:srgbClr val="C3C5C8"/>
              </a:buClr>
              <a:buFont typeface="ZapfDingbatsITC" charset="0"/>
              <a:buChar char="❯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Programmer (1y), Client Service (5y) and QA (8y)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974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893" y="1537162"/>
            <a:ext cx="4813173" cy="29563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First business library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526190" y="1419175"/>
            <a:ext cx="6369711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00" lvl="0" indent="-23490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Referencing Common Libraries</a:t>
            </a:r>
          </a:p>
          <a:p>
            <a:pPr marL="234900" lvl="0" indent="-23490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Referencing other Business Libraries</a:t>
            </a:r>
          </a:p>
          <a:p>
            <a:pPr marL="234900" indent="-23490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Add -&gt; Existing Item, an external reference </a:t>
            </a:r>
          </a:p>
          <a:p>
            <a:pPr marL="234900" lvl="0" indent="-234900" eaLnBrk="0" fontAlgn="base" hangingPunct="0">
              <a:spcBef>
                <a:spcPct val="0"/>
              </a:spcBef>
              <a:spcAft>
                <a:spcPts val="12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Add “//USEUNIT </a:t>
            </a:r>
            <a:r>
              <a:rPr lang="en-US" altLang="en-US" sz="2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scriptname</a:t>
            </a:r>
            <a:r>
              <a:rPr lang="en-US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” at the top of the script</a:t>
            </a:r>
          </a:p>
          <a:p>
            <a:pPr lvl="0" eaLnBrk="0" fontAlgn="base" hangingPunct="0">
              <a:spcBef>
                <a:spcPts val="1200"/>
              </a:spcBef>
              <a:spcAft>
                <a:spcPts val="600"/>
              </a:spcAft>
            </a:pPr>
            <a:r>
              <a:rPr lang="en-US" altLang="en-US" sz="2200" b="1" dirty="0">
                <a:solidFill>
                  <a:srgbClr val="5C1CE8"/>
                </a:solidFill>
                <a:latin typeface="+mj-lt"/>
              </a:rPr>
              <a:t>Exercise:</a:t>
            </a:r>
          </a:p>
          <a:p>
            <a:pPr marL="234900" lvl="0" indent="-234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create a method to type inside a textbox control some value</a:t>
            </a:r>
          </a:p>
          <a:p>
            <a:pPr marL="234900" lvl="0" indent="-234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create a method that selects a tab inside the Application Menu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altLang="en-US" sz="2400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76A347BF-892B-6940-BD22-68D8E31C418C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5085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5181" y="1464078"/>
            <a:ext cx="9326127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rgbClr val="5C1CE8"/>
                </a:solidFill>
                <a:latin typeface="+mj-lt"/>
              </a:rPr>
              <a:t>Exercise: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Let them write their own methods – with bad names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them switch Pcs and see if they understand what theirs colleague did – if the name is suggestive enough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en-US" b="1" i="1" dirty="0">
              <a:solidFill>
                <a:schemeClr val="accent4">
                  <a:lumMod val="75000"/>
                </a:schemeClr>
              </a:solidFill>
              <a:latin typeface="inherit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Examples of bad method naming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Examples of good practices and advantages: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One module = one screen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Module name = screen name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Modules are grouped by functionality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If the same screen is used for creation and modification, the module is called 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AddEdit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&lt;module&gt; Example:  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AddEditCustomer</a:t>
            </a:r>
            <a:endParaRPr lang="en-US" altLang="en-US" b="1" dirty="0">
              <a:solidFill>
                <a:srgbClr val="5C1CE8"/>
              </a:solidFill>
              <a:latin typeface="+mj-lt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Alternatively you can highlight inside the name the business action performed on that module: 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ModuleName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_&lt;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ActionName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&gt;</a:t>
            </a:r>
            <a:r>
              <a:rPr lang="en-US" altLang="en-US" dirty="0">
                <a:solidFill>
                  <a:srgbClr val="C00000"/>
                </a:solidFill>
                <a:latin typeface="+mj-lt"/>
              </a:rPr>
              <a:t/>
            </a:r>
            <a:br>
              <a:rPr lang="en-US" altLang="en-US" dirty="0">
                <a:solidFill>
                  <a:srgbClr val="C00000"/>
                </a:solidFill>
                <a:latin typeface="+mj-lt"/>
              </a:rPr>
            </a:b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Example: 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Customers_FillCustomerName</a:t>
            </a:r>
            <a:endParaRPr lang="en-US" altLang="en-US" b="1" dirty="0">
              <a:solidFill>
                <a:srgbClr val="5C1CE8"/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dirty="0">
              <a:solidFill>
                <a:schemeClr val="accent4">
                  <a:lumMod val="75000"/>
                </a:schemeClr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i="1" dirty="0">
              <a:solidFill>
                <a:schemeClr val="accent4">
                  <a:lumMod val="75000"/>
                </a:schemeClr>
              </a:solidFill>
              <a:latin typeface="inheri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2D5BD251-C0FD-5F4B-9FDA-4CA40AE38093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93E3CE6-0042-0945-A04A-3992DE4F8626}"/>
              </a:ext>
            </a:extLst>
          </p:cNvPr>
          <p:cNvSpPr txBox="1"/>
          <p:nvPr/>
        </p:nvSpPr>
        <p:spPr>
          <a:xfrm>
            <a:off x="585181" y="391442"/>
            <a:ext cx="8986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Business Method naming conventions</a:t>
            </a:r>
          </a:p>
        </p:txBody>
      </p:sp>
    </p:spTree>
    <p:extLst>
      <p:ext uri="{BB962C8B-B14F-4D97-AF65-F5344CB8AC3E}">
        <p14:creationId xmlns:p14="http://schemas.microsoft.com/office/powerpoint/2010/main" val="25914310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5182" y="1597098"/>
            <a:ext cx="8603063" cy="404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Contains business logic functions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Aim: list recurrent actions to improve test case writing and maintenance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Examples of the customer business functions: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Fill Customer Details;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Get Customers Count;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Delete customer Entry; 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Need: All data must be accessible in the business layer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Problematic: Handling a lot of information can be confusing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F029C3E-9456-4144-A8DB-27BE044000F0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D493EE-DF47-2349-A398-38639920B7A4}"/>
              </a:ext>
            </a:extLst>
          </p:cNvPr>
          <p:cNvSpPr txBox="1"/>
          <p:nvPr/>
        </p:nvSpPr>
        <p:spPr>
          <a:xfrm>
            <a:off x="585181" y="391442"/>
            <a:ext cx="8986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Business Layer</a:t>
            </a:r>
          </a:p>
        </p:txBody>
      </p:sp>
    </p:spTree>
    <p:extLst>
      <p:ext uri="{BB962C8B-B14F-4D97-AF65-F5344CB8AC3E}">
        <p14:creationId xmlns:p14="http://schemas.microsoft.com/office/powerpoint/2010/main" val="8328527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85181" y="2093328"/>
            <a:ext cx="11198779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Idea: implement dictionary to group associated data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Each business module is linked to a dictionary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Functions of a business module use data of the dictionary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Example in function </a:t>
            </a:r>
            <a:r>
              <a:rPr lang="en-US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Customers_FillCustomerDetails</a:t>
            </a:r>
            <a:r>
              <a:rPr lang="en-US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():</a:t>
            </a:r>
            <a:endParaRPr lang="en-US" altLang="en-US" sz="2400" b="1" i="1" dirty="0">
              <a:solidFill>
                <a:schemeClr val="accent4">
                  <a:lumMod val="75000"/>
                </a:schemeClr>
              </a:solidFill>
              <a:latin typeface="inherit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TextBox_Type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(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Objects.Customers_TextBox_Name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, 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CustomersData_GetParameter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("Name"));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TextBox_Type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(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Objects.Customers_TextBox_Email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, </a:t>
            </a:r>
            <a:r>
              <a:rPr lang="en-US" altLang="en-US" b="1" dirty="0" err="1">
                <a:solidFill>
                  <a:srgbClr val="5C1CE8"/>
                </a:solidFill>
                <a:latin typeface="+mj-lt"/>
              </a:rPr>
              <a:t>CustomersData_GetParameter</a:t>
            </a:r>
            <a:r>
              <a:rPr lang="en-US" altLang="en-US" b="1" dirty="0">
                <a:solidFill>
                  <a:srgbClr val="5C1CE8"/>
                </a:solidFill>
                <a:latin typeface="+mj-lt"/>
              </a:rPr>
              <a:t>(“Email"));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3ECDBD00-3322-3847-9BE0-A458F097C1BC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713F20A-9568-D149-9087-4ADFFBFD838F}"/>
              </a:ext>
            </a:extLst>
          </p:cNvPr>
          <p:cNvSpPr txBox="1"/>
          <p:nvPr/>
        </p:nvSpPr>
        <p:spPr>
          <a:xfrm>
            <a:off x="585181" y="391442"/>
            <a:ext cx="8986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6698551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6CF2709-86CC-584D-859D-C1BFBC3605AB}"/>
              </a:ext>
            </a:extLst>
          </p:cNvPr>
          <p:cNvGrpSpPr/>
          <p:nvPr/>
        </p:nvGrpSpPr>
        <p:grpSpPr>
          <a:xfrm>
            <a:off x="0" y="0"/>
            <a:ext cx="12192000" cy="6873402"/>
            <a:chOff x="0" y="0"/>
            <a:chExt cx="12192000" cy="687340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xmlns="" id="{4C9DA4A8-B322-4640-8DDF-36C37672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37"/>
              <a:ext cx="12192000" cy="685512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9BCA068A-91EA-154C-A764-3B5737A0D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0" y="0"/>
              <a:ext cx="12192000" cy="68734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194752" y="819591"/>
            <a:ext cx="5802497" cy="626815"/>
            <a:chOff x="4004443" y="2770105"/>
            <a:chExt cx="4183116" cy="626815"/>
          </a:xfrm>
        </p:grpSpPr>
        <p:sp>
          <p:nvSpPr>
            <p:cNvPr id="16" name="TextBox 15"/>
            <p:cNvSpPr txBox="1"/>
            <p:nvPr/>
          </p:nvSpPr>
          <p:spPr>
            <a:xfrm>
              <a:off x="4004443" y="2770105"/>
              <a:ext cx="41831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arial" charset="0"/>
                </a:rPr>
                <a:t>Adding data to dictionary</a:t>
              </a:r>
              <a:endParaRPr lang="en-US" sz="3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5737269" y="3396920"/>
              <a:ext cx="717462" cy="0"/>
            </a:xfrm>
            <a:prstGeom prst="line">
              <a:avLst/>
            </a:prstGeom>
            <a:ln w="57150" cmpd="sng">
              <a:solidFill>
                <a:schemeClr val="bg1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/>
          <p:cNvCxnSpPr/>
          <p:nvPr/>
        </p:nvCxnSpPr>
        <p:spPr>
          <a:xfrm>
            <a:off x="6096001" y="1896809"/>
            <a:ext cx="0" cy="4593638"/>
          </a:xfrm>
          <a:prstGeom prst="line">
            <a:avLst/>
          </a:prstGeom>
          <a:ln w="26670"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6152968" y="2465272"/>
            <a:ext cx="4447226" cy="768714"/>
            <a:chOff x="6152968" y="2131167"/>
            <a:chExt cx="4447226" cy="768714"/>
          </a:xfrm>
        </p:grpSpPr>
        <p:cxnSp>
          <p:nvCxnSpPr>
            <p:cNvPr id="19" name="Straight Connector 18"/>
            <p:cNvCxnSpPr/>
            <p:nvPr/>
          </p:nvCxnSpPr>
          <p:spPr>
            <a:xfrm rot="5400000" flipH="1">
              <a:off x="6454730" y="2213763"/>
              <a:ext cx="0" cy="603523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20"/>
            <p:cNvGrpSpPr/>
            <p:nvPr/>
          </p:nvGrpSpPr>
          <p:grpSpPr>
            <a:xfrm>
              <a:off x="7027318" y="2131167"/>
              <a:ext cx="3572876" cy="768714"/>
              <a:chOff x="2816772" y="3492129"/>
              <a:chExt cx="2942897" cy="768714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816772" y="3492129"/>
                <a:ext cx="2942897" cy="768714"/>
              </a:xfrm>
              <a:prstGeom prst="roundRect">
                <a:avLst>
                  <a:gd name="adj" fmla="val 91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rgbClr val="5C1CE8"/>
                  </a:solidFill>
                  <a:latin typeface="+mj-lt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990127" y="3604366"/>
                <a:ext cx="264947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b="1" dirty="0">
                    <a:solidFill>
                      <a:srgbClr val="5C1CE8"/>
                    </a:solidFill>
                    <a:latin typeface="+mj-lt"/>
                  </a:rPr>
                  <a:t>XML files will be used to affect data to the dictionary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1622435" y="5320526"/>
            <a:ext cx="4433458" cy="768714"/>
            <a:chOff x="1656533" y="3014037"/>
            <a:chExt cx="4433458" cy="768714"/>
          </a:xfrm>
        </p:grpSpPr>
        <p:grpSp>
          <p:nvGrpSpPr>
            <p:cNvPr id="26" name="Group 25"/>
            <p:cNvGrpSpPr/>
            <p:nvPr/>
          </p:nvGrpSpPr>
          <p:grpSpPr>
            <a:xfrm>
              <a:off x="1656533" y="3014037"/>
              <a:ext cx="3572876" cy="768714"/>
              <a:chOff x="2816772" y="3492129"/>
              <a:chExt cx="2942897" cy="768714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2816772" y="3492129"/>
                <a:ext cx="2942897" cy="768714"/>
              </a:xfrm>
              <a:prstGeom prst="roundRect">
                <a:avLst>
                  <a:gd name="adj" fmla="val 91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rgbClr val="5C1CE8"/>
                  </a:solidFill>
                  <a:latin typeface="+mj-lt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144599" y="3604366"/>
                <a:ext cx="21873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b="1" dirty="0">
                    <a:solidFill>
                      <a:srgbClr val="5C1CE8"/>
                    </a:solidFill>
                    <a:latin typeface="+mj-lt"/>
                  </a:rPr>
                  <a:t>Content of the dictionary is predefined</a:t>
                </a:r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 rot="16200000">
              <a:off x="5788230" y="3096633"/>
              <a:ext cx="0" cy="603523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622435" y="3381298"/>
            <a:ext cx="4433458" cy="768714"/>
            <a:chOff x="1656533" y="4714987"/>
            <a:chExt cx="4433458" cy="768714"/>
          </a:xfrm>
        </p:grpSpPr>
        <p:grpSp>
          <p:nvGrpSpPr>
            <p:cNvPr id="38" name="Group 37"/>
            <p:cNvGrpSpPr/>
            <p:nvPr/>
          </p:nvGrpSpPr>
          <p:grpSpPr>
            <a:xfrm>
              <a:off x="1656533" y="4714987"/>
              <a:ext cx="3572876" cy="768714"/>
              <a:chOff x="2816772" y="3492129"/>
              <a:chExt cx="2942897" cy="768714"/>
            </a:xfrm>
          </p:grpSpPr>
          <p:sp>
            <p:nvSpPr>
              <p:cNvPr id="39" name="Rounded Rectangle 38"/>
              <p:cNvSpPr/>
              <p:nvPr/>
            </p:nvSpPr>
            <p:spPr>
              <a:xfrm>
                <a:off x="2816772" y="3492129"/>
                <a:ext cx="2942897" cy="768714"/>
              </a:xfrm>
              <a:prstGeom prst="roundRect">
                <a:avLst>
                  <a:gd name="adj" fmla="val 91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rgbClr val="5C1CE8"/>
                  </a:solidFill>
                  <a:latin typeface="+mj-l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941258" y="3584099"/>
                <a:ext cx="25940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b="1" dirty="0">
                    <a:solidFill>
                      <a:srgbClr val="5C1CE8"/>
                    </a:solidFill>
                    <a:latin typeface="+mj-lt"/>
                  </a:rPr>
                  <a:t>Each test case will be linked to one XML data file</a:t>
                </a:r>
              </a:p>
            </p:txBody>
          </p:sp>
        </p:grpSp>
        <p:cxnSp>
          <p:nvCxnSpPr>
            <p:cNvPr id="41" name="Straight Connector 40"/>
            <p:cNvCxnSpPr/>
            <p:nvPr/>
          </p:nvCxnSpPr>
          <p:spPr>
            <a:xfrm rot="16200000">
              <a:off x="5788230" y="4797583"/>
              <a:ext cx="0" cy="603523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136108" y="4340694"/>
            <a:ext cx="4447226" cy="768714"/>
            <a:chOff x="6152968" y="5519370"/>
            <a:chExt cx="4447226" cy="768714"/>
          </a:xfrm>
        </p:grpSpPr>
        <p:cxnSp>
          <p:nvCxnSpPr>
            <p:cNvPr id="42" name="Straight Connector 41"/>
            <p:cNvCxnSpPr/>
            <p:nvPr/>
          </p:nvCxnSpPr>
          <p:spPr>
            <a:xfrm rot="5400000" flipH="1">
              <a:off x="6454730" y="5601966"/>
              <a:ext cx="0" cy="603523"/>
            </a:xfrm>
            <a:prstGeom prst="line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7027318" y="5519370"/>
              <a:ext cx="3572876" cy="768714"/>
              <a:chOff x="2816772" y="3492129"/>
              <a:chExt cx="2942897" cy="768714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2816772" y="3492129"/>
                <a:ext cx="2942897" cy="768714"/>
              </a:xfrm>
              <a:prstGeom prst="roundRect">
                <a:avLst>
                  <a:gd name="adj" fmla="val 915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>
                  <a:solidFill>
                    <a:srgbClr val="5C1CE8"/>
                  </a:solidFill>
                  <a:latin typeface="+mj-lt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263162" y="3612652"/>
                <a:ext cx="20501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600" b="1" dirty="0">
                    <a:solidFill>
                      <a:srgbClr val="5C1CE8"/>
                    </a:solidFill>
                    <a:latin typeface="+mj-lt"/>
                  </a:rPr>
                  <a:t>Data must be defined per test step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519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268496" y="1332567"/>
            <a:ext cx="524665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5C1CE8"/>
                </a:solidFill>
                <a:latin typeface="+mj-lt"/>
              </a:rPr>
              <a:t>File: 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ST02_CreateTwoNewCustomers_UsingDictionaries.xml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&lt;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TestCase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 &lt;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TestStep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id="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FirstCustomer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        &lt;Dictionary id="Customer"&gt;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     &lt;Name&gt;Natasha&lt;/Name&gt;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     &lt;Surname&gt;Oprean&lt;/Surname&gt;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     &lt;Phone&gt;074568798&lt;/Phone&gt;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     &lt;Email&gt;natasha.oprean@gmail.com&lt;/Email&gt;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     &lt;City&gt;Cluj-Napoca&lt;/City&gt;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      &lt;Street&gt;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Dunarii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&lt;/Street&gt;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C00000"/>
                </a:solidFill>
                <a:latin typeface="+mj-lt"/>
              </a:rPr>
              <a:t>            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&lt;/Dictionary&gt;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  &lt;/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TestStep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  &lt;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TestStep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id="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SecondCustomer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        &lt;Dictionary id="Customer"&gt;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C00000"/>
                </a:solidFill>
                <a:latin typeface="+mj-lt"/>
              </a:rPr>
              <a:t>	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&lt;Name&gt;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Sanziana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&lt;/Name&gt;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	&lt;Surname&gt;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Boanca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&lt;/Surname&gt;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	&lt;Phone&gt;0722238798&lt;/Phone&gt;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	&lt;Email&gt;sanziana.boanca@gmail.com&lt;/Email&gt;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	&lt;City&gt;Cluj-Napoca&lt;/City&gt;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	&lt;Street&gt;</a:t>
            </a:r>
            <a:r>
              <a:rPr lang="en-US" altLang="en-US" sz="1200" dirty="0" err="1">
                <a:solidFill>
                  <a:schemeClr val="accent4">
                    <a:lumMod val="75000"/>
                  </a:schemeClr>
                </a:solidFill>
                <a:latin typeface="+mj-lt"/>
              </a:rPr>
              <a:t>Oltului</a:t>
            </a:r>
            <a:r>
              <a:rPr lang="en-US" altLang="en-US" sz="12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&lt;/Street&gt;        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&lt;/Dictionary&gt;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    &lt;/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TestStep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&lt;/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TestCase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&gt;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1872" y="1189628"/>
            <a:ext cx="8833138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//USEUNIT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CommonApplication</a:t>
            </a:r>
            <a:endParaRPr lang="en-US" altLang="en-US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………………………………………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function ST02_CreateTwoNewCustomers_UsingDictionaries()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Log_InitTestCase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("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ST02_CreateTwoNewCustomers_UsingDictionaries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", “Add two customers");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Log_CurrentStep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("Step 1: Select new Customers tab and click on Create New Button");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CommonApplication_StartApplication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(10000);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MenuBar_SelectCustomersTab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Customers_ClickButtonNew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Log_CurrentStep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("Step 2: Create new customer using xml dictionary data");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CustomersData_UpdateDictionaryFromXML</a:t>
            </a:r>
            <a:endParaRPr lang="en-US" altLang="en-US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("ST02_CreateTwoNewCustomers_UsingDictionaries", "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FirstCustomer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")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Customers_FillCustomerDetails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Customers_ClickButtonSave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Log_CurrentStep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("Step 3: Create another customer using dictionaries");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CustomersData_UpdateDictionaryFromXML</a:t>
            </a:r>
            <a:endParaRPr lang="en-US" altLang="en-US" sz="1200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  ("ST02_CreateTwoNewCustomers_UsingDictionaries", "</a:t>
            </a:r>
            <a:r>
              <a:rPr lang="en-US" altLang="en-US" sz="1200" b="1" dirty="0" err="1">
                <a:solidFill>
                  <a:srgbClr val="5C1CE8"/>
                </a:solidFill>
                <a:latin typeface="+mj-lt"/>
              </a:rPr>
              <a:t>SecondCustomer</a:t>
            </a:r>
            <a:r>
              <a:rPr lang="en-US" altLang="en-US" sz="1200" b="1" dirty="0">
                <a:solidFill>
                  <a:srgbClr val="5C1CE8"/>
                </a:solidFill>
                <a:latin typeface="+mj-lt"/>
              </a:rPr>
              <a:t>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Customers_ClickButtonNew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Customers_FillCustomerDetails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Customers_ClickButtonSave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Log_CurrentStep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("Step 4: Close the application and store results");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  </a:t>
            </a:r>
            <a:r>
              <a:rPr lang="en-US" altLang="en-US" sz="1200" dirty="0" err="1">
                <a:solidFill>
                  <a:schemeClr val="accent4">
                    <a:lumMod val="50000"/>
                  </a:schemeClr>
                </a:solidFill>
                <a:latin typeface="+mj-lt"/>
              </a:rPr>
              <a:t>CommonReporting.Log_CurrentTestCaseStatusPass</a:t>
            </a: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();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}</a:t>
            </a:r>
            <a:endParaRPr lang="en-US" altLang="en-US" sz="1200" b="1" dirty="0">
              <a:solidFill>
                <a:schemeClr val="accent4">
                  <a:lumMod val="50000"/>
                </a:schemeClr>
              </a:solidFill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8055C439-B1A7-4046-9520-862D148A6C81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4E6AF9-C737-2B46-9401-20B9123656AB}"/>
              </a:ext>
            </a:extLst>
          </p:cNvPr>
          <p:cNvSpPr txBox="1"/>
          <p:nvPr/>
        </p:nvSpPr>
        <p:spPr>
          <a:xfrm>
            <a:off x="585181" y="391442"/>
            <a:ext cx="8986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XML Sample</a:t>
            </a:r>
          </a:p>
        </p:txBody>
      </p:sp>
    </p:spTree>
    <p:extLst>
      <p:ext uri="{BB962C8B-B14F-4D97-AF65-F5344CB8AC3E}">
        <p14:creationId xmlns:p14="http://schemas.microsoft.com/office/powerpoint/2010/main" val="12048636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My first test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903968" y="3507496"/>
            <a:ext cx="10288032" cy="0"/>
          </a:xfrm>
          <a:prstGeom prst="line">
            <a:avLst/>
          </a:prstGeom>
          <a:ln w="26670">
            <a:solidFill>
              <a:srgbClr val="C3C5C8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02776" y="3312661"/>
            <a:ext cx="986631" cy="389669"/>
            <a:chOff x="1420238" y="2658331"/>
            <a:chExt cx="986631" cy="389669"/>
          </a:xfrm>
        </p:grpSpPr>
        <p:sp>
          <p:nvSpPr>
            <p:cNvPr id="4" name="Rounded Rectangle 3"/>
            <p:cNvSpPr/>
            <p:nvPr/>
          </p:nvSpPr>
          <p:spPr>
            <a:xfrm>
              <a:off x="1420238" y="2658331"/>
              <a:ext cx="986631" cy="389669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45027" y="2668499"/>
              <a:ext cx="937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5C1CE8"/>
                  </a:solidFill>
                </a:rPr>
                <a:t>START</a:t>
              </a:r>
              <a:endParaRPr lang="en-US" dirty="0">
                <a:solidFill>
                  <a:srgbClr val="5C1CE8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321911" y="3538066"/>
            <a:ext cx="3572876" cy="1912250"/>
            <a:chOff x="3321911" y="3538066"/>
            <a:chExt cx="3572876" cy="1912250"/>
          </a:xfrm>
        </p:grpSpPr>
        <p:cxnSp>
          <p:nvCxnSpPr>
            <p:cNvPr id="27" name="Straight Connector 26"/>
            <p:cNvCxnSpPr/>
            <p:nvPr/>
          </p:nvCxnSpPr>
          <p:spPr>
            <a:xfrm flipH="1" flipV="1">
              <a:off x="5108349" y="3538066"/>
              <a:ext cx="0" cy="603523"/>
            </a:xfrm>
            <a:prstGeom prst="line">
              <a:avLst/>
            </a:prstGeom>
            <a:ln w="12700">
              <a:solidFill>
                <a:srgbClr val="C3C5C8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3321911" y="4314589"/>
              <a:ext cx="3572876" cy="1135727"/>
              <a:chOff x="3321911" y="4314589"/>
              <a:chExt cx="3572876" cy="113572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3321911" y="4314589"/>
                <a:ext cx="3572876" cy="768714"/>
                <a:chOff x="2816772" y="3492129"/>
                <a:chExt cx="2942897" cy="768714"/>
              </a:xfrm>
            </p:grpSpPr>
            <p:sp>
              <p:nvSpPr>
                <p:cNvPr id="15" name="Rounded Rectangle 14"/>
                <p:cNvSpPr/>
                <p:nvPr/>
              </p:nvSpPr>
              <p:spPr>
                <a:xfrm>
                  <a:off x="2816772" y="3492129"/>
                  <a:ext cx="2942897" cy="768714"/>
                </a:xfrm>
                <a:prstGeom prst="roundRect">
                  <a:avLst>
                    <a:gd name="adj" fmla="val 9156"/>
                  </a:avLst>
                </a:prstGeom>
                <a:solidFill>
                  <a:srgbClr val="5C1CE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2990127" y="3582507"/>
                  <a:ext cx="25940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Make sure you have all objects captured</a:t>
                  </a:r>
                  <a:endParaRPr lang="en-US" sz="16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3552187" y="5142539"/>
                <a:ext cx="31847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400" dirty="0">
                  <a:solidFill>
                    <a:srgbClr val="00619E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6925500" y="2076161"/>
            <a:ext cx="4047300" cy="1400044"/>
            <a:chOff x="6931485" y="1448135"/>
            <a:chExt cx="4047300" cy="2057886"/>
          </a:xfrm>
        </p:grpSpPr>
        <p:grpSp>
          <p:nvGrpSpPr>
            <p:cNvPr id="39" name="Group 38"/>
            <p:cNvGrpSpPr/>
            <p:nvPr/>
          </p:nvGrpSpPr>
          <p:grpSpPr>
            <a:xfrm>
              <a:off x="6931485" y="1448135"/>
              <a:ext cx="4047300" cy="1135727"/>
              <a:chOff x="2621386" y="3492129"/>
              <a:chExt cx="3333669" cy="1135727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2621386" y="3492129"/>
                <a:ext cx="3333669" cy="1135727"/>
              </a:xfrm>
              <a:prstGeom prst="roundRect">
                <a:avLst>
                  <a:gd name="adj" fmla="val 9156"/>
                </a:avLst>
              </a:prstGeom>
              <a:solidFill>
                <a:srgbClr val="5C1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837870" y="3605073"/>
                <a:ext cx="2898522" cy="859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Create/Update common functions needed for the business scenario</a:t>
                </a:r>
                <a:endPara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8955135" y="2764610"/>
              <a:ext cx="0" cy="741411"/>
            </a:xfrm>
            <a:prstGeom prst="line">
              <a:avLst/>
            </a:prstGeom>
            <a:ln w="12700">
              <a:solidFill>
                <a:srgbClr val="C3C5C8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398973" y="2276085"/>
              <a:ext cx="318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rgbClr val="00619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7C9EF56-4E6E-1048-964C-64685EDFB60A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6979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-10510" y="3507496"/>
            <a:ext cx="10288032" cy="0"/>
          </a:xfrm>
          <a:prstGeom prst="line">
            <a:avLst/>
          </a:prstGeom>
          <a:ln w="26670">
            <a:solidFill>
              <a:srgbClr val="C3C5C8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551426" y="3538066"/>
            <a:ext cx="4170948" cy="1912250"/>
            <a:chOff x="1551426" y="3538066"/>
            <a:chExt cx="4170948" cy="1912250"/>
          </a:xfrm>
        </p:grpSpPr>
        <p:grpSp>
          <p:nvGrpSpPr>
            <p:cNvPr id="28" name="Group 27"/>
            <p:cNvGrpSpPr/>
            <p:nvPr/>
          </p:nvGrpSpPr>
          <p:grpSpPr>
            <a:xfrm>
              <a:off x="1551426" y="4314589"/>
              <a:ext cx="4170948" cy="768714"/>
              <a:chOff x="2570463" y="3492129"/>
              <a:chExt cx="3435516" cy="76871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570463" y="3492129"/>
                <a:ext cx="3435516" cy="768714"/>
              </a:xfrm>
              <a:prstGeom prst="roundRect">
                <a:avLst>
                  <a:gd name="adj" fmla="val 9156"/>
                </a:avLst>
              </a:prstGeom>
              <a:solidFill>
                <a:srgbClr val="5C1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726208" y="3582507"/>
                <a:ext cx="31218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Create/Update Business methods to cover test scenarios</a:t>
                </a:r>
                <a:endPara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 flipH="1" flipV="1">
              <a:off x="3636900" y="3538066"/>
              <a:ext cx="0" cy="603523"/>
            </a:xfrm>
            <a:prstGeom prst="line">
              <a:avLst/>
            </a:prstGeom>
            <a:ln w="12700">
              <a:solidFill>
                <a:srgbClr val="C3C5C8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080738" y="5142539"/>
              <a:ext cx="31847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rgbClr val="00619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46322" y="1776098"/>
            <a:ext cx="4892901" cy="1729923"/>
            <a:chOff x="5779458" y="1776098"/>
            <a:chExt cx="4050557" cy="1729923"/>
          </a:xfrm>
        </p:grpSpPr>
        <p:grpSp>
          <p:nvGrpSpPr>
            <p:cNvPr id="39" name="Group 38"/>
            <p:cNvGrpSpPr/>
            <p:nvPr/>
          </p:nvGrpSpPr>
          <p:grpSpPr>
            <a:xfrm>
              <a:off x="6257139" y="1776098"/>
              <a:ext cx="3572876" cy="768714"/>
              <a:chOff x="3277942" y="3820092"/>
              <a:chExt cx="2942897" cy="768714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277942" y="3820092"/>
                <a:ext cx="2942897" cy="768714"/>
              </a:xfrm>
              <a:prstGeom prst="roundRect">
                <a:avLst>
                  <a:gd name="adj" fmla="val 9156"/>
                </a:avLst>
              </a:prstGeom>
              <a:solidFill>
                <a:srgbClr val="5C1C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471909" y="4030848"/>
                <a:ext cx="25940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Build Test Case Steps</a:t>
                </a:r>
                <a:endPara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8092966" y="2766060"/>
              <a:ext cx="0" cy="739961"/>
            </a:xfrm>
            <a:prstGeom prst="line">
              <a:avLst/>
            </a:prstGeom>
            <a:ln w="12700">
              <a:solidFill>
                <a:srgbClr val="C3C5C8"/>
              </a:solidFill>
              <a:prstDash val="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779458" y="2276085"/>
              <a:ext cx="33847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dirty="0">
                <a:solidFill>
                  <a:srgbClr val="00619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851D346-6B1B-4E49-B94E-80CA5F487AD9}"/>
              </a:ext>
            </a:extLst>
          </p:cNvPr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My first test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1201A741-A129-F742-89D6-0C51D3536B30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1676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auto">
          <a:xfrm>
            <a:off x="4633316" y="1978862"/>
            <a:ext cx="2925368" cy="2900275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1C3668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3011598" y="2797177"/>
            <a:ext cx="1612538" cy="1596221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5C1CE8"/>
          </a:solidFill>
          <a:ln w="15875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7457382" y="2845206"/>
            <a:ext cx="2456858" cy="2435783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5C1CE8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9400268" y="1777414"/>
            <a:ext cx="1758306" cy="1743222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1C3668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1101701" y="1926771"/>
            <a:ext cx="2015315" cy="1998026"/>
          </a:xfrm>
          <a:custGeom>
            <a:avLst/>
            <a:gdLst>
              <a:gd name="T0" fmla="*/ 190 w 197"/>
              <a:gd name="T1" fmla="*/ 97 h 195"/>
              <a:gd name="T2" fmla="*/ 197 w 197"/>
              <a:gd name="T3" fmla="*/ 86 h 195"/>
              <a:gd name="T4" fmla="*/ 193 w 197"/>
              <a:gd name="T5" fmla="*/ 76 h 195"/>
              <a:gd name="T6" fmla="*/ 188 w 197"/>
              <a:gd name="T7" fmla="*/ 59 h 195"/>
              <a:gd name="T8" fmla="*/ 183 w 197"/>
              <a:gd name="T9" fmla="*/ 48 h 195"/>
              <a:gd name="T10" fmla="*/ 167 w 197"/>
              <a:gd name="T11" fmla="*/ 38 h 195"/>
              <a:gd name="T12" fmla="*/ 166 w 197"/>
              <a:gd name="T13" fmla="*/ 25 h 195"/>
              <a:gd name="T14" fmla="*/ 158 w 197"/>
              <a:gd name="T15" fmla="*/ 29 h 195"/>
              <a:gd name="T16" fmla="*/ 147 w 197"/>
              <a:gd name="T17" fmla="*/ 12 h 195"/>
              <a:gd name="T18" fmla="*/ 137 w 197"/>
              <a:gd name="T19" fmla="*/ 9 h 195"/>
              <a:gd name="T20" fmla="*/ 120 w 197"/>
              <a:gd name="T21" fmla="*/ 3 h 195"/>
              <a:gd name="T22" fmla="*/ 110 w 197"/>
              <a:gd name="T23" fmla="*/ 0 h 195"/>
              <a:gd name="T24" fmla="*/ 99 w 197"/>
              <a:gd name="T25" fmla="*/ 7 h 195"/>
              <a:gd name="T26" fmla="*/ 88 w 197"/>
              <a:gd name="T27" fmla="*/ 0 h 195"/>
              <a:gd name="T28" fmla="*/ 77 w 197"/>
              <a:gd name="T29" fmla="*/ 3 h 195"/>
              <a:gd name="T30" fmla="*/ 61 w 197"/>
              <a:gd name="T31" fmla="*/ 9 h 195"/>
              <a:gd name="T32" fmla="*/ 50 w 197"/>
              <a:gd name="T33" fmla="*/ 12 h 195"/>
              <a:gd name="T34" fmla="*/ 40 w 197"/>
              <a:gd name="T35" fmla="*/ 29 h 195"/>
              <a:gd name="T36" fmla="*/ 32 w 197"/>
              <a:gd name="T37" fmla="*/ 25 h 195"/>
              <a:gd name="T38" fmla="*/ 30 w 197"/>
              <a:gd name="T39" fmla="*/ 38 h 195"/>
              <a:gd name="T40" fmla="*/ 15 w 197"/>
              <a:gd name="T41" fmla="*/ 48 h 195"/>
              <a:gd name="T42" fmla="*/ 10 w 197"/>
              <a:gd name="T43" fmla="*/ 59 h 195"/>
              <a:gd name="T44" fmla="*/ 4 w 197"/>
              <a:gd name="T45" fmla="*/ 76 h 195"/>
              <a:gd name="T46" fmla="*/ 0 w 197"/>
              <a:gd name="T47" fmla="*/ 86 h 195"/>
              <a:gd name="T48" fmla="*/ 8 w 197"/>
              <a:gd name="T49" fmla="*/ 97 h 195"/>
              <a:gd name="T50" fmla="*/ 0 w 197"/>
              <a:gd name="T51" fmla="*/ 109 h 195"/>
              <a:gd name="T52" fmla="*/ 4 w 197"/>
              <a:gd name="T53" fmla="*/ 119 h 195"/>
              <a:gd name="T54" fmla="*/ 10 w 197"/>
              <a:gd name="T55" fmla="*/ 136 h 195"/>
              <a:gd name="T56" fmla="*/ 15 w 197"/>
              <a:gd name="T57" fmla="*/ 147 h 195"/>
              <a:gd name="T58" fmla="*/ 30 w 197"/>
              <a:gd name="T59" fmla="*/ 157 h 195"/>
              <a:gd name="T60" fmla="*/ 32 w 197"/>
              <a:gd name="T61" fmla="*/ 170 h 195"/>
              <a:gd name="T62" fmla="*/ 40 w 197"/>
              <a:gd name="T63" fmla="*/ 166 h 195"/>
              <a:gd name="T64" fmla="*/ 50 w 197"/>
              <a:gd name="T65" fmla="*/ 183 h 195"/>
              <a:gd name="T66" fmla="*/ 61 w 197"/>
              <a:gd name="T67" fmla="*/ 186 h 195"/>
              <a:gd name="T68" fmla="*/ 77 w 197"/>
              <a:gd name="T69" fmla="*/ 191 h 195"/>
              <a:gd name="T70" fmla="*/ 88 w 197"/>
              <a:gd name="T71" fmla="*/ 195 h 195"/>
              <a:gd name="T72" fmla="*/ 99 w 197"/>
              <a:gd name="T73" fmla="*/ 188 h 195"/>
              <a:gd name="T74" fmla="*/ 110 w 197"/>
              <a:gd name="T75" fmla="*/ 195 h 195"/>
              <a:gd name="T76" fmla="*/ 120 w 197"/>
              <a:gd name="T77" fmla="*/ 191 h 195"/>
              <a:gd name="T78" fmla="*/ 137 w 197"/>
              <a:gd name="T79" fmla="*/ 186 h 195"/>
              <a:gd name="T80" fmla="*/ 147 w 197"/>
              <a:gd name="T81" fmla="*/ 183 h 195"/>
              <a:gd name="T82" fmla="*/ 158 w 197"/>
              <a:gd name="T83" fmla="*/ 166 h 195"/>
              <a:gd name="T84" fmla="*/ 166 w 197"/>
              <a:gd name="T85" fmla="*/ 170 h 195"/>
              <a:gd name="T86" fmla="*/ 167 w 197"/>
              <a:gd name="T87" fmla="*/ 157 h 195"/>
              <a:gd name="T88" fmla="*/ 183 w 197"/>
              <a:gd name="T89" fmla="*/ 147 h 195"/>
              <a:gd name="T90" fmla="*/ 188 w 197"/>
              <a:gd name="T91" fmla="*/ 136 h 195"/>
              <a:gd name="T92" fmla="*/ 193 w 197"/>
              <a:gd name="T93" fmla="*/ 119 h 195"/>
              <a:gd name="T94" fmla="*/ 197 w 197"/>
              <a:gd name="T95" fmla="*/ 109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97" h="195">
                <a:moveTo>
                  <a:pt x="195" y="106"/>
                </a:moveTo>
                <a:cubicBezTo>
                  <a:pt x="189" y="105"/>
                  <a:pt x="189" y="105"/>
                  <a:pt x="189" y="105"/>
                </a:cubicBezTo>
                <a:cubicBezTo>
                  <a:pt x="189" y="103"/>
                  <a:pt x="190" y="100"/>
                  <a:pt x="190" y="97"/>
                </a:cubicBezTo>
                <a:cubicBezTo>
                  <a:pt x="190" y="95"/>
                  <a:pt x="189" y="92"/>
                  <a:pt x="189" y="90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197" y="88"/>
                  <a:pt x="197" y="87"/>
                  <a:pt x="197" y="86"/>
                </a:cubicBezTo>
                <a:cubicBezTo>
                  <a:pt x="197" y="83"/>
                  <a:pt x="196" y="80"/>
                  <a:pt x="196" y="78"/>
                </a:cubicBezTo>
                <a:cubicBezTo>
                  <a:pt x="196" y="77"/>
                  <a:pt x="195" y="76"/>
                  <a:pt x="194" y="76"/>
                </a:cubicBezTo>
                <a:cubicBezTo>
                  <a:pt x="194" y="76"/>
                  <a:pt x="194" y="76"/>
                  <a:pt x="193" y="76"/>
                </a:cubicBezTo>
                <a:cubicBezTo>
                  <a:pt x="187" y="77"/>
                  <a:pt x="187" y="77"/>
                  <a:pt x="187" y="77"/>
                </a:cubicBezTo>
                <a:cubicBezTo>
                  <a:pt x="186" y="72"/>
                  <a:pt x="184" y="67"/>
                  <a:pt x="182" y="62"/>
                </a:cubicBezTo>
                <a:cubicBezTo>
                  <a:pt x="188" y="59"/>
                  <a:pt x="188" y="59"/>
                  <a:pt x="188" y="59"/>
                </a:cubicBezTo>
                <a:cubicBezTo>
                  <a:pt x="189" y="59"/>
                  <a:pt x="189" y="57"/>
                  <a:pt x="189" y="56"/>
                </a:cubicBezTo>
                <a:cubicBezTo>
                  <a:pt x="188" y="54"/>
                  <a:pt x="186" y="51"/>
                  <a:pt x="185" y="49"/>
                </a:cubicBezTo>
                <a:cubicBezTo>
                  <a:pt x="185" y="48"/>
                  <a:pt x="184" y="48"/>
                  <a:pt x="183" y="48"/>
                </a:cubicBezTo>
                <a:cubicBezTo>
                  <a:pt x="183" y="48"/>
                  <a:pt x="182" y="48"/>
                  <a:pt x="182" y="48"/>
                </a:cubicBezTo>
                <a:cubicBezTo>
                  <a:pt x="176" y="50"/>
                  <a:pt x="176" y="50"/>
                  <a:pt x="176" y="50"/>
                </a:cubicBezTo>
                <a:cubicBezTo>
                  <a:pt x="174" y="46"/>
                  <a:pt x="171" y="42"/>
                  <a:pt x="167" y="38"/>
                </a:cubicBezTo>
                <a:cubicBezTo>
                  <a:pt x="172" y="34"/>
                  <a:pt x="172" y="34"/>
                  <a:pt x="172" y="34"/>
                </a:cubicBezTo>
                <a:cubicBezTo>
                  <a:pt x="172" y="33"/>
                  <a:pt x="172" y="31"/>
                  <a:pt x="172" y="31"/>
                </a:cubicBezTo>
                <a:cubicBezTo>
                  <a:pt x="170" y="28"/>
                  <a:pt x="168" y="26"/>
                  <a:pt x="166" y="25"/>
                </a:cubicBezTo>
                <a:cubicBezTo>
                  <a:pt x="165" y="24"/>
                  <a:pt x="165" y="24"/>
                  <a:pt x="164" y="24"/>
                </a:cubicBezTo>
                <a:cubicBezTo>
                  <a:pt x="163" y="24"/>
                  <a:pt x="163" y="24"/>
                  <a:pt x="162" y="25"/>
                </a:cubicBezTo>
                <a:cubicBezTo>
                  <a:pt x="158" y="29"/>
                  <a:pt x="158" y="29"/>
                  <a:pt x="158" y="29"/>
                </a:cubicBezTo>
                <a:cubicBezTo>
                  <a:pt x="154" y="26"/>
                  <a:pt x="150" y="23"/>
                  <a:pt x="146" y="20"/>
                </a:cubicBezTo>
                <a:cubicBezTo>
                  <a:pt x="148" y="14"/>
                  <a:pt x="148" y="14"/>
                  <a:pt x="148" y="14"/>
                </a:cubicBezTo>
                <a:cubicBezTo>
                  <a:pt x="149" y="13"/>
                  <a:pt x="148" y="12"/>
                  <a:pt x="147" y="12"/>
                </a:cubicBezTo>
                <a:cubicBezTo>
                  <a:pt x="145" y="10"/>
                  <a:pt x="142" y="9"/>
                  <a:pt x="140" y="8"/>
                </a:cubicBezTo>
                <a:cubicBezTo>
                  <a:pt x="139" y="8"/>
                  <a:pt x="139" y="7"/>
                  <a:pt x="139" y="7"/>
                </a:cubicBezTo>
                <a:cubicBezTo>
                  <a:pt x="138" y="7"/>
                  <a:pt x="137" y="8"/>
                  <a:pt x="137" y="9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29" y="12"/>
                  <a:pt x="124" y="11"/>
                  <a:pt x="119" y="10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2"/>
                  <a:pt x="120" y="1"/>
                  <a:pt x="118" y="1"/>
                </a:cubicBezTo>
                <a:cubicBezTo>
                  <a:pt x="116" y="0"/>
                  <a:pt x="113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109" y="0"/>
                  <a:pt x="108" y="0"/>
                  <a:pt x="107" y="1"/>
                </a:cubicBezTo>
                <a:cubicBezTo>
                  <a:pt x="106" y="7"/>
                  <a:pt x="106" y="7"/>
                  <a:pt x="106" y="7"/>
                </a:cubicBezTo>
                <a:cubicBezTo>
                  <a:pt x="104" y="7"/>
                  <a:pt x="101" y="7"/>
                  <a:pt x="99" y="7"/>
                </a:cubicBezTo>
                <a:cubicBezTo>
                  <a:pt x="96" y="7"/>
                  <a:pt x="94" y="7"/>
                  <a:pt x="91" y="7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89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5" y="0"/>
                  <a:pt x="82" y="0"/>
                  <a:pt x="79" y="1"/>
                </a:cubicBezTo>
                <a:cubicBezTo>
                  <a:pt x="78" y="1"/>
                  <a:pt x="77" y="2"/>
                  <a:pt x="77" y="3"/>
                </a:cubicBezTo>
                <a:cubicBezTo>
                  <a:pt x="78" y="10"/>
                  <a:pt x="78" y="10"/>
                  <a:pt x="78" y="10"/>
                </a:cubicBezTo>
                <a:cubicBezTo>
                  <a:pt x="73" y="11"/>
                  <a:pt x="68" y="12"/>
                  <a:pt x="64" y="14"/>
                </a:cubicBezTo>
                <a:cubicBezTo>
                  <a:pt x="61" y="9"/>
                  <a:pt x="61" y="9"/>
                  <a:pt x="61" y="9"/>
                </a:cubicBezTo>
                <a:cubicBezTo>
                  <a:pt x="60" y="8"/>
                  <a:pt x="60" y="7"/>
                  <a:pt x="59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5" y="9"/>
                  <a:pt x="53" y="10"/>
                  <a:pt x="50" y="12"/>
                </a:cubicBezTo>
                <a:cubicBezTo>
                  <a:pt x="49" y="12"/>
                  <a:pt x="49" y="13"/>
                  <a:pt x="49" y="14"/>
                </a:cubicBezTo>
                <a:cubicBezTo>
                  <a:pt x="52" y="20"/>
                  <a:pt x="52" y="20"/>
                  <a:pt x="52" y="20"/>
                </a:cubicBezTo>
                <a:cubicBezTo>
                  <a:pt x="48" y="23"/>
                  <a:pt x="44" y="26"/>
                  <a:pt x="40" y="29"/>
                </a:cubicBezTo>
                <a:cubicBezTo>
                  <a:pt x="35" y="25"/>
                  <a:pt x="35" y="25"/>
                  <a:pt x="35" y="25"/>
                </a:cubicBezTo>
                <a:cubicBezTo>
                  <a:pt x="35" y="24"/>
                  <a:pt x="34" y="24"/>
                  <a:pt x="34" y="24"/>
                </a:cubicBezTo>
                <a:cubicBezTo>
                  <a:pt x="33" y="24"/>
                  <a:pt x="32" y="24"/>
                  <a:pt x="32" y="25"/>
                </a:cubicBezTo>
                <a:cubicBezTo>
                  <a:pt x="30" y="26"/>
                  <a:pt x="28" y="28"/>
                  <a:pt x="26" y="31"/>
                </a:cubicBezTo>
                <a:cubicBezTo>
                  <a:pt x="25" y="31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27" y="42"/>
                  <a:pt x="24" y="46"/>
                  <a:pt x="21" y="50"/>
                </a:cubicBezTo>
                <a:cubicBezTo>
                  <a:pt x="16" y="48"/>
                  <a:pt x="16" y="48"/>
                  <a:pt x="16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3" y="48"/>
                  <a:pt x="13" y="49"/>
                </a:cubicBezTo>
                <a:cubicBezTo>
                  <a:pt x="11" y="51"/>
                  <a:pt x="10" y="54"/>
                  <a:pt x="9" y="56"/>
                </a:cubicBezTo>
                <a:cubicBezTo>
                  <a:pt x="8" y="57"/>
                  <a:pt x="9" y="59"/>
                  <a:pt x="10" y="59"/>
                </a:cubicBezTo>
                <a:cubicBezTo>
                  <a:pt x="15" y="62"/>
                  <a:pt x="15" y="62"/>
                  <a:pt x="15" y="62"/>
                </a:cubicBezTo>
                <a:cubicBezTo>
                  <a:pt x="13" y="67"/>
                  <a:pt x="12" y="72"/>
                  <a:pt x="10" y="77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3" y="76"/>
                  <a:pt x="2" y="77"/>
                  <a:pt x="2" y="78"/>
                </a:cubicBezTo>
                <a:cubicBezTo>
                  <a:pt x="1" y="80"/>
                  <a:pt x="1" y="83"/>
                  <a:pt x="0" y="86"/>
                </a:cubicBezTo>
                <a:cubicBezTo>
                  <a:pt x="0" y="87"/>
                  <a:pt x="1" y="88"/>
                  <a:pt x="2" y="89"/>
                </a:cubicBezTo>
                <a:cubicBezTo>
                  <a:pt x="8" y="90"/>
                  <a:pt x="8" y="90"/>
                  <a:pt x="8" y="90"/>
                </a:cubicBezTo>
                <a:cubicBezTo>
                  <a:pt x="8" y="92"/>
                  <a:pt x="8" y="95"/>
                  <a:pt x="8" y="97"/>
                </a:cubicBezTo>
                <a:cubicBezTo>
                  <a:pt x="8" y="100"/>
                  <a:pt x="8" y="103"/>
                  <a:pt x="8" y="105"/>
                </a:cubicBezTo>
                <a:cubicBezTo>
                  <a:pt x="2" y="106"/>
                  <a:pt x="2" y="106"/>
                  <a:pt x="2" y="106"/>
                </a:cubicBezTo>
                <a:cubicBezTo>
                  <a:pt x="1" y="106"/>
                  <a:pt x="0" y="107"/>
                  <a:pt x="0" y="109"/>
                </a:cubicBezTo>
                <a:cubicBezTo>
                  <a:pt x="1" y="112"/>
                  <a:pt x="1" y="114"/>
                  <a:pt x="2" y="117"/>
                </a:cubicBezTo>
                <a:cubicBezTo>
                  <a:pt x="2" y="118"/>
                  <a:pt x="3" y="119"/>
                  <a:pt x="4" y="119"/>
                </a:cubicBezTo>
                <a:cubicBezTo>
                  <a:pt x="4" y="119"/>
                  <a:pt x="4" y="119"/>
                  <a:pt x="4" y="119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12" y="123"/>
                  <a:pt x="13" y="128"/>
                  <a:pt x="15" y="13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9" y="136"/>
                  <a:pt x="8" y="137"/>
                  <a:pt x="9" y="139"/>
                </a:cubicBezTo>
                <a:cubicBezTo>
                  <a:pt x="10" y="141"/>
                  <a:pt x="11" y="144"/>
                  <a:pt x="13" y="146"/>
                </a:cubicBezTo>
                <a:cubicBezTo>
                  <a:pt x="13" y="147"/>
                  <a:pt x="14" y="147"/>
                  <a:pt x="15" y="147"/>
                </a:cubicBezTo>
                <a:cubicBezTo>
                  <a:pt x="15" y="147"/>
                  <a:pt x="15" y="147"/>
                  <a:pt x="16" y="147"/>
                </a:cubicBezTo>
                <a:cubicBezTo>
                  <a:pt x="21" y="144"/>
                  <a:pt x="21" y="144"/>
                  <a:pt x="21" y="144"/>
                </a:cubicBezTo>
                <a:cubicBezTo>
                  <a:pt x="24" y="149"/>
                  <a:pt x="27" y="153"/>
                  <a:pt x="30" y="157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5" y="162"/>
                  <a:pt x="25" y="163"/>
                  <a:pt x="26" y="164"/>
                </a:cubicBezTo>
                <a:cubicBezTo>
                  <a:pt x="28" y="166"/>
                  <a:pt x="30" y="168"/>
                  <a:pt x="32" y="170"/>
                </a:cubicBezTo>
                <a:cubicBezTo>
                  <a:pt x="32" y="171"/>
                  <a:pt x="33" y="171"/>
                  <a:pt x="34" y="171"/>
                </a:cubicBezTo>
                <a:cubicBezTo>
                  <a:pt x="34" y="171"/>
                  <a:pt x="35" y="171"/>
                  <a:pt x="35" y="170"/>
                </a:cubicBezTo>
                <a:cubicBezTo>
                  <a:pt x="40" y="166"/>
                  <a:pt x="40" y="166"/>
                  <a:pt x="40" y="166"/>
                </a:cubicBezTo>
                <a:cubicBezTo>
                  <a:pt x="44" y="169"/>
                  <a:pt x="48" y="172"/>
                  <a:pt x="52" y="175"/>
                </a:cubicBezTo>
                <a:cubicBezTo>
                  <a:pt x="49" y="180"/>
                  <a:pt x="49" y="180"/>
                  <a:pt x="49" y="180"/>
                </a:cubicBezTo>
                <a:cubicBezTo>
                  <a:pt x="49" y="181"/>
                  <a:pt x="49" y="183"/>
                  <a:pt x="50" y="183"/>
                </a:cubicBezTo>
                <a:cubicBezTo>
                  <a:pt x="53" y="185"/>
                  <a:pt x="55" y="186"/>
                  <a:pt x="58" y="187"/>
                </a:cubicBezTo>
                <a:cubicBezTo>
                  <a:pt x="58" y="187"/>
                  <a:pt x="58" y="187"/>
                  <a:pt x="59" y="187"/>
                </a:cubicBezTo>
                <a:cubicBezTo>
                  <a:pt x="60" y="187"/>
                  <a:pt x="60" y="187"/>
                  <a:pt x="61" y="186"/>
                </a:cubicBezTo>
                <a:cubicBezTo>
                  <a:pt x="64" y="181"/>
                  <a:pt x="64" y="181"/>
                  <a:pt x="64" y="181"/>
                </a:cubicBezTo>
                <a:cubicBezTo>
                  <a:pt x="68" y="183"/>
                  <a:pt x="73" y="184"/>
                  <a:pt x="78" y="185"/>
                </a:cubicBezTo>
                <a:cubicBezTo>
                  <a:pt x="77" y="191"/>
                  <a:pt x="77" y="191"/>
                  <a:pt x="77" y="191"/>
                </a:cubicBezTo>
                <a:cubicBezTo>
                  <a:pt x="77" y="193"/>
                  <a:pt x="78" y="194"/>
                  <a:pt x="79" y="194"/>
                </a:cubicBezTo>
                <a:cubicBezTo>
                  <a:pt x="82" y="194"/>
                  <a:pt x="85" y="195"/>
                  <a:pt x="88" y="195"/>
                </a:cubicBezTo>
                <a:cubicBezTo>
                  <a:pt x="88" y="195"/>
                  <a:pt x="88" y="195"/>
                  <a:pt x="88" y="195"/>
                </a:cubicBezTo>
                <a:cubicBezTo>
                  <a:pt x="89" y="195"/>
                  <a:pt x="90" y="195"/>
                  <a:pt x="90" y="193"/>
                </a:cubicBezTo>
                <a:cubicBezTo>
                  <a:pt x="91" y="187"/>
                  <a:pt x="91" y="187"/>
                  <a:pt x="91" y="187"/>
                </a:cubicBezTo>
                <a:cubicBezTo>
                  <a:pt x="94" y="187"/>
                  <a:pt x="96" y="188"/>
                  <a:pt x="99" y="188"/>
                </a:cubicBezTo>
                <a:cubicBezTo>
                  <a:pt x="101" y="188"/>
                  <a:pt x="104" y="187"/>
                  <a:pt x="106" y="187"/>
                </a:cubicBezTo>
                <a:cubicBezTo>
                  <a:pt x="107" y="193"/>
                  <a:pt x="107" y="193"/>
                  <a:pt x="107" y="193"/>
                </a:cubicBezTo>
                <a:cubicBezTo>
                  <a:pt x="108" y="195"/>
                  <a:pt x="109" y="195"/>
                  <a:pt x="110" y="195"/>
                </a:cubicBezTo>
                <a:cubicBezTo>
                  <a:pt x="110" y="195"/>
                  <a:pt x="110" y="195"/>
                  <a:pt x="110" y="195"/>
                </a:cubicBezTo>
                <a:cubicBezTo>
                  <a:pt x="113" y="195"/>
                  <a:pt x="116" y="194"/>
                  <a:pt x="118" y="194"/>
                </a:cubicBezTo>
                <a:cubicBezTo>
                  <a:pt x="120" y="194"/>
                  <a:pt x="120" y="193"/>
                  <a:pt x="120" y="191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24" y="184"/>
                  <a:pt x="129" y="183"/>
                  <a:pt x="134" y="181"/>
                </a:cubicBezTo>
                <a:cubicBezTo>
                  <a:pt x="137" y="186"/>
                  <a:pt x="137" y="186"/>
                  <a:pt x="137" y="186"/>
                </a:cubicBezTo>
                <a:cubicBezTo>
                  <a:pt x="137" y="187"/>
                  <a:pt x="138" y="187"/>
                  <a:pt x="139" y="187"/>
                </a:cubicBezTo>
                <a:cubicBezTo>
                  <a:pt x="139" y="187"/>
                  <a:pt x="139" y="187"/>
                  <a:pt x="140" y="187"/>
                </a:cubicBezTo>
                <a:cubicBezTo>
                  <a:pt x="142" y="186"/>
                  <a:pt x="145" y="185"/>
                  <a:pt x="147" y="183"/>
                </a:cubicBezTo>
                <a:cubicBezTo>
                  <a:pt x="148" y="183"/>
                  <a:pt x="149" y="181"/>
                  <a:pt x="148" y="180"/>
                </a:cubicBezTo>
                <a:cubicBezTo>
                  <a:pt x="146" y="175"/>
                  <a:pt x="146" y="175"/>
                  <a:pt x="146" y="175"/>
                </a:cubicBezTo>
                <a:cubicBezTo>
                  <a:pt x="150" y="172"/>
                  <a:pt x="154" y="169"/>
                  <a:pt x="158" y="166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3" y="171"/>
                  <a:pt x="163" y="171"/>
                  <a:pt x="164" y="171"/>
                </a:cubicBezTo>
                <a:cubicBezTo>
                  <a:pt x="165" y="171"/>
                  <a:pt x="165" y="171"/>
                  <a:pt x="166" y="170"/>
                </a:cubicBezTo>
                <a:cubicBezTo>
                  <a:pt x="168" y="168"/>
                  <a:pt x="170" y="166"/>
                  <a:pt x="172" y="164"/>
                </a:cubicBezTo>
                <a:cubicBezTo>
                  <a:pt x="172" y="163"/>
                  <a:pt x="172" y="162"/>
                  <a:pt x="172" y="161"/>
                </a:cubicBezTo>
                <a:cubicBezTo>
                  <a:pt x="167" y="157"/>
                  <a:pt x="167" y="157"/>
                  <a:pt x="167" y="157"/>
                </a:cubicBezTo>
                <a:cubicBezTo>
                  <a:pt x="171" y="153"/>
                  <a:pt x="174" y="149"/>
                  <a:pt x="176" y="144"/>
                </a:cubicBezTo>
                <a:cubicBezTo>
                  <a:pt x="182" y="147"/>
                  <a:pt x="182" y="147"/>
                  <a:pt x="182" y="147"/>
                </a:cubicBezTo>
                <a:cubicBezTo>
                  <a:pt x="182" y="147"/>
                  <a:pt x="183" y="147"/>
                  <a:pt x="183" y="147"/>
                </a:cubicBezTo>
                <a:cubicBezTo>
                  <a:pt x="184" y="147"/>
                  <a:pt x="185" y="147"/>
                  <a:pt x="185" y="146"/>
                </a:cubicBezTo>
                <a:cubicBezTo>
                  <a:pt x="186" y="144"/>
                  <a:pt x="188" y="141"/>
                  <a:pt x="189" y="139"/>
                </a:cubicBezTo>
                <a:cubicBezTo>
                  <a:pt x="189" y="137"/>
                  <a:pt x="189" y="136"/>
                  <a:pt x="188" y="136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4" y="128"/>
                  <a:pt x="186" y="123"/>
                  <a:pt x="187" y="118"/>
                </a:cubicBezTo>
                <a:cubicBezTo>
                  <a:pt x="193" y="119"/>
                  <a:pt x="193" y="119"/>
                  <a:pt x="193" y="119"/>
                </a:cubicBezTo>
                <a:cubicBezTo>
                  <a:pt x="194" y="119"/>
                  <a:pt x="194" y="119"/>
                  <a:pt x="194" y="119"/>
                </a:cubicBezTo>
                <a:cubicBezTo>
                  <a:pt x="195" y="119"/>
                  <a:pt x="196" y="118"/>
                  <a:pt x="196" y="117"/>
                </a:cubicBezTo>
                <a:cubicBezTo>
                  <a:pt x="196" y="114"/>
                  <a:pt x="197" y="112"/>
                  <a:pt x="197" y="109"/>
                </a:cubicBezTo>
                <a:cubicBezTo>
                  <a:pt x="197" y="107"/>
                  <a:pt x="197" y="106"/>
                  <a:pt x="195" y="106"/>
                </a:cubicBezTo>
                <a:close/>
              </a:path>
            </a:pathLst>
          </a:custGeom>
          <a:solidFill>
            <a:srgbClr val="1C3668"/>
          </a:solidFill>
          <a:ln w="19050" cap="rnd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>
              <a:latin typeface="Roboto Condensed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99415" y="3165682"/>
            <a:ext cx="1253662" cy="85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00" b="1" dirty="0">
                <a:solidFill>
                  <a:schemeClr val="bg1"/>
                </a:solidFill>
              </a:rPr>
              <a:t>Build the business module for Animals</a:t>
            </a:r>
            <a:endParaRPr lang="en-US" sz="14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22757" y="2965895"/>
            <a:ext cx="231664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Make sure you have business data dictionary defined for Animals view</a:t>
            </a:r>
            <a:endParaRPr lang="en-US" sz="14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96680" y="3680367"/>
            <a:ext cx="19782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If missing Common Functions create them</a:t>
            </a:r>
            <a:endParaRPr lang="en-US" sz="14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18" name="Freeform 239"/>
          <p:cNvSpPr>
            <a:spLocks noEditPoints="1"/>
          </p:cNvSpPr>
          <p:nvPr/>
        </p:nvSpPr>
        <p:spPr bwMode="auto">
          <a:xfrm>
            <a:off x="4244143" y="1794609"/>
            <a:ext cx="818315" cy="818315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5C1C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Condensed Light" charset="0"/>
            </a:endParaRPr>
          </a:p>
        </p:txBody>
      </p:sp>
      <p:sp>
        <p:nvSpPr>
          <p:cNvPr id="19" name="Freeform 239"/>
          <p:cNvSpPr>
            <a:spLocks noEditPoints="1"/>
          </p:cNvSpPr>
          <p:nvPr/>
        </p:nvSpPr>
        <p:spPr bwMode="auto">
          <a:xfrm>
            <a:off x="6958351" y="4691591"/>
            <a:ext cx="818315" cy="818315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Condensed Light" charset="0"/>
            </a:endParaRPr>
          </a:p>
        </p:txBody>
      </p:sp>
      <p:sp>
        <p:nvSpPr>
          <p:cNvPr id="23" name="Freeform 239"/>
          <p:cNvSpPr>
            <a:spLocks noEditPoints="1"/>
          </p:cNvSpPr>
          <p:nvPr/>
        </p:nvSpPr>
        <p:spPr bwMode="auto">
          <a:xfrm>
            <a:off x="2481984" y="4049699"/>
            <a:ext cx="818315" cy="818315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5C1C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Condensed Light" charset="0"/>
            </a:endParaRPr>
          </a:p>
        </p:txBody>
      </p:sp>
      <p:sp>
        <p:nvSpPr>
          <p:cNvPr id="24" name="Freeform 239"/>
          <p:cNvSpPr>
            <a:spLocks noEditPoints="1"/>
          </p:cNvSpPr>
          <p:nvPr/>
        </p:nvSpPr>
        <p:spPr bwMode="auto">
          <a:xfrm>
            <a:off x="8685811" y="1658933"/>
            <a:ext cx="818315" cy="818315"/>
          </a:xfrm>
          <a:custGeom>
            <a:avLst/>
            <a:gdLst>
              <a:gd name="T0" fmla="*/ 2116 w 2116"/>
              <a:gd name="T1" fmla="*/ 1052 h 2116"/>
              <a:gd name="T2" fmla="*/ 1925 w 2116"/>
              <a:gd name="T3" fmla="*/ 883 h 2116"/>
              <a:gd name="T4" fmla="*/ 2038 w 2116"/>
              <a:gd name="T5" fmla="*/ 652 h 2116"/>
              <a:gd name="T6" fmla="*/ 1795 w 2116"/>
              <a:gd name="T7" fmla="*/ 570 h 2116"/>
              <a:gd name="T8" fmla="*/ 1802 w 2116"/>
              <a:gd name="T9" fmla="*/ 305 h 2116"/>
              <a:gd name="T10" fmla="*/ 1548 w 2116"/>
              <a:gd name="T11" fmla="*/ 321 h 2116"/>
              <a:gd name="T12" fmla="*/ 1464 w 2116"/>
              <a:gd name="T13" fmla="*/ 80 h 2116"/>
              <a:gd name="T14" fmla="*/ 1234 w 2116"/>
              <a:gd name="T15" fmla="*/ 191 h 2116"/>
              <a:gd name="T16" fmla="*/ 1052 w 2116"/>
              <a:gd name="T17" fmla="*/ 0 h 2116"/>
              <a:gd name="T18" fmla="*/ 884 w 2116"/>
              <a:gd name="T19" fmla="*/ 191 h 2116"/>
              <a:gd name="T20" fmla="*/ 653 w 2116"/>
              <a:gd name="T21" fmla="*/ 78 h 2116"/>
              <a:gd name="T22" fmla="*/ 570 w 2116"/>
              <a:gd name="T23" fmla="*/ 321 h 2116"/>
              <a:gd name="T24" fmla="*/ 305 w 2116"/>
              <a:gd name="T25" fmla="*/ 314 h 2116"/>
              <a:gd name="T26" fmla="*/ 322 w 2116"/>
              <a:gd name="T27" fmla="*/ 568 h 2116"/>
              <a:gd name="T28" fmla="*/ 81 w 2116"/>
              <a:gd name="T29" fmla="*/ 652 h 2116"/>
              <a:gd name="T30" fmla="*/ 192 w 2116"/>
              <a:gd name="T31" fmla="*/ 882 h 2116"/>
              <a:gd name="T32" fmla="*/ 0 w 2116"/>
              <a:gd name="T33" fmla="*/ 1064 h 2116"/>
              <a:gd name="T34" fmla="*/ 191 w 2116"/>
              <a:gd name="T35" fmla="*/ 1233 h 2116"/>
              <a:gd name="T36" fmla="*/ 78 w 2116"/>
              <a:gd name="T37" fmla="*/ 1463 h 2116"/>
              <a:gd name="T38" fmla="*/ 321 w 2116"/>
              <a:gd name="T39" fmla="*/ 1546 h 2116"/>
              <a:gd name="T40" fmla="*/ 314 w 2116"/>
              <a:gd name="T41" fmla="*/ 1811 h 2116"/>
              <a:gd name="T42" fmla="*/ 569 w 2116"/>
              <a:gd name="T43" fmla="*/ 1794 h 2116"/>
              <a:gd name="T44" fmla="*/ 653 w 2116"/>
              <a:gd name="T45" fmla="*/ 2035 h 2116"/>
              <a:gd name="T46" fmla="*/ 882 w 2116"/>
              <a:gd name="T47" fmla="*/ 1925 h 2116"/>
              <a:gd name="T48" fmla="*/ 1064 w 2116"/>
              <a:gd name="T49" fmla="*/ 2116 h 2116"/>
              <a:gd name="T50" fmla="*/ 1233 w 2116"/>
              <a:gd name="T51" fmla="*/ 1925 h 2116"/>
              <a:gd name="T52" fmla="*/ 1464 w 2116"/>
              <a:gd name="T53" fmla="*/ 2038 h 2116"/>
              <a:gd name="T54" fmla="*/ 1546 w 2116"/>
              <a:gd name="T55" fmla="*/ 1795 h 2116"/>
              <a:gd name="T56" fmla="*/ 1811 w 2116"/>
              <a:gd name="T57" fmla="*/ 1802 h 2116"/>
              <a:gd name="T58" fmla="*/ 1795 w 2116"/>
              <a:gd name="T59" fmla="*/ 1547 h 2116"/>
              <a:gd name="T60" fmla="*/ 2036 w 2116"/>
              <a:gd name="T61" fmla="*/ 1463 h 2116"/>
              <a:gd name="T62" fmla="*/ 1925 w 2116"/>
              <a:gd name="T63" fmla="*/ 1234 h 2116"/>
              <a:gd name="T64" fmla="*/ 1358 w 2116"/>
              <a:gd name="T65" fmla="*/ 1669 h 2116"/>
              <a:gd name="T66" fmla="*/ 759 w 2116"/>
              <a:gd name="T67" fmla="*/ 447 h 2116"/>
              <a:gd name="T68" fmla="*/ 1358 w 2116"/>
              <a:gd name="T69" fmla="*/ 1669 h 2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116" h="2116">
                <a:moveTo>
                  <a:pt x="1941" y="1111"/>
                </a:moveTo>
                <a:cubicBezTo>
                  <a:pt x="2116" y="1052"/>
                  <a:pt x="2116" y="1052"/>
                  <a:pt x="2116" y="1052"/>
                </a:cubicBezTo>
                <a:cubicBezTo>
                  <a:pt x="2107" y="917"/>
                  <a:pt x="2107" y="917"/>
                  <a:pt x="2107" y="917"/>
                </a:cubicBezTo>
                <a:cubicBezTo>
                  <a:pt x="1925" y="883"/>
                  <a:pt x="1925" y="883"/>
                  <a:pt x="1925" y="883"/>
                </a:cubicBezTo>
                <a:cubicBezTo>
                  <a:pt x="1918" y="847"/>
                  <a:pt x="1908" y="810"/>
                  <a:pt x="1896" y="774"/>
                </a:cubicBezTo>
                <a:cubicBezTo>
                  <a:pt x="2038" y="652"/>
                  <a:pt x="2038" y="652"/>
                  <a:pt x="2038" y="652"/>
                </a:cubicBezTo>
                <a:cubicBezTo>
                  <a:pt x="1979" y="532"/>
                  <a:pt x="1979" y="532"/>
                  <a:pt x="1979" y="532"/>
                </a:cubicBezTo>
                <a:cubicBezTo>
                  <a:pt x="1795" y="570"/>
                  <a:pt x="1795" y="570"/>
                  <a:pt x="1795" y="570"/>
                </a:cubicBezTo>
                <a:cubicBezTo>
                  <a:pt x="1772" y="535"/>
                  <a:pt x="1747" y="502"/>
                  <a:pt x="1720" y="471"/>
                </a:cubicBezTo>
                <a:cubicBezTo>
                  <a:pt x="1802" y="305"/>
                  <a:pt x="1802" y="305"/>
                  <a:pt x="1802" y="305"/>
                </a:cubicBezTo>
                <a:cubicBezTo>
                  <a:pt x="1700" y="217"/>
                  <a:pt x="1700" y="217"/>
                  <a:pt x="1700" y="217"/>
                </a:cubicBezTo>
                <a:cubicBezTo>
                  <a:pt x="1548" y="321"/>
                  <a:pt x="1548" y="321"/>
                  <a:pt x="1548" y="321"/>
                </a:cubicBezTo>
                <a:cubicBezTo>
                  <a:pt x="1516" y="301"/>
                  <a:pt x="1483" y="282"/>
                  <a:pt x="1450" y="265"/>
                </a:cubicBezTo>
                <a:cubicBezTo>
                  <a:pt x="1464" y="80"/>
                  <a:pt x="1464" y="80"/>
                  <a:pt x="1464" y="80"/>
                </a:cubicBezTo>
                <a:cubicBezTo>
                  <a:pt x="1336" y="37"/>
                  <a:pt x="1336" y="37"/>
                  <a:pt x="1336" y="37"/>
                </a:cubicBezTo>
                <a:cubicBezTo>
                  <a:pt x="1234" y="191"/>
                  <a:pt x="1234" y="191"/>
                  <a:pt x="1234" y="191"/>
                </a:cubicBezTo>
                <a:cubicBezTo>
                  <a:pt x="1194" y="183"/>
                  <a:pt x="1152" y="178"/>
                  <a:pt x="1111" y="175"/>
                </a:cubicBezTo>
                <a:cubicBezTo>
                  <a:pt x="1052" y="0"/>
                  <a:pt x="1052" y="0"/>
                  <a:pt x="1052" y="0"/>
                </a:cubicBezTo>
                <a:cubicBezTo>
                  <a:pt x="918" y="9"/>
                  <a:pt x="918" y="9"/>
                  <a:pt x="918" y="9"/>
                </a:cubicBezTo>
                <a:cubicBezTo>
                  <a:pt x="884" y="191"/>
                  <a:pt x="884" y="191"/>
                  <a:pt x="884" y="191"/>
                </a:cubicBezTo>
                <a:cubicBezTo>
                  <a:pt x="847" y="198"/>
                  <a:pt x="810" y="208"/>
                  <a:pt x="774" y="220"/>
                </a:cubicBezTo>
                <a:cubicBezTo>
                  <a:pt x="653" y="78"/>
                  <a:pt x="653" y="78"/>
                  <a:pt x="653" y="78"/>
                </a:cubicBezTo>
                <a:cubicBezTo>
                  <a:pt x="532" y="137"/>
                  <a:pt x="532" y="137"/>
                  <a:pt x="532" y="137"/>
                </a:cubicBezTo>
                <a:cubicBezTo>
                  <a:pt x="570" y="321"/>
                  <a:pt x="570" y="321"/>
                  <a:pt x="570" y="321"/>
                </a:cubicBezTo>
                <a:cubicBezTo>
                  <a:pt x="535" y="344"/>
                  <a:pt x="502" y="369"/>
                  <a:pt x="471" y="396"/>
                </a:cubicBezTo>
                <a:cubicBezTo>
                  <a:pt x="305" y="314"/>
                  <a:pt x="305" y="314"/>
                  <a:pt x="305" y="314"/>
                </a:cubicBezTo>
                <a:cubicBezTo>
                  <a:pt x="217" y="416"/>
                  <a:pt x="217" y="416"/>
                  <a:pt x="217" y="416"/>
                </a:cubicBezTo>
                <a:cubicBezTo>
                  <a:pt x="322" y="568"/>
                  <a:pt x="322" y="568"/>
                  <a:pt x="322" y="568"/>
                </a:cubicBezTo>
                <a:cubicBezTo>
                  <a:pt x="301" y="600"/>
                  <a:pt x="282" y="633"/>
                  <a:pt x="265" y="666"/>
                </a:cubicBezTo>
                <a:cubicBezTo>
                  <a:pt x="81" y="652"/>
                  <a:pt x="81" y="652"/>
                  <a:pt x="81" y="652"/>
                </a:cubicBezTo>
                <a:cubicBezTo>
                  <a:pt x="37" y="780"/>
                  <a:pt x="37" y="780"/>
                  <a:pt x="37" y="780"/>
                </a:cubicBezTo>
                <a:cubicBezTo>
                  <a:pt x="192" y="882"/>
                  <a:pt x="192" y="882"/>
                  <a:pt x="192" y="882"/>
                </a:cubicBezTo>
                <a:cubicBezTo>
                  <a:pt x="183" y="923"/>
                  <a:pt x="178" y="964"/>
                  <a:pt x="175" y="1005"/>
                </a:cubicBezTo>
                <a:cubicBezTo>
                  <a:pt x="0" y="1064"/>
                  <a:pt x="0" y="1064"/>
                  <a:pt x="0" y="1064"/>
                </a:cubicBezTo>
                <a:cubicBezTo>
                  <a:pt x="9" y="1198"/>
                  <a:pt x="9" y="1198"/>
                  <a:pt x="9" y="1198"/>
                </a:cubicBezTo>
                <a:cubicBezTo>
                  <a:pt x="191" y="1233"/>
                  <a:pt x="191" y="1233"/>
                  <a:pt x="191" y="1233"/>
                </a:cubicBezTo>
                <a:cubicBezTo>
                  <a:pt x="199" y="1269"/>
                  <a:pt x="208" y="1306"/>
                  <a:pt x="221" y="1342"/>
                </a:cubicBezTo>
                <a:cubicBezTo>
                  <a:pt x="78" y="1463"/>
                  <a:pt x="78" y="1463"/>
                  <a:pt x="78" y="1463"/>
                </a:cubicBezTo>
                <a:cubicBezTo>
                  <a:pt x="138" y="1584"/>
                  <a:pt x="138" y="1584"/>
                  <a:pt x="138" y="1584"/>
                </a:cubicBezTo>
                <a:cubicBezTo>
                  <a:pt x="321" y="1546"/>
                  <a:pt x="321" y="1546"/>
                  <a:pt x="321" y="1546"/>
                </a:cubicBezTo>
                <a:cubicBezTo>
                  <a:pt x="344" y="1581"/>
                  <a:pt x="369" y="1614"/>
                  <a:pt x="397" y="1645"/>
                </a:cubicBezTo>
                <a:cubicBezTo>
                  <a:pt x="314" y="1811"/>
                  <a:pt x="314" y="1811"/>
                  <a:pt x="314" y="1811"/>
                </a:cubicBezTo>
                <a:cubicBezTo>
                  <a:pt x="416" y="1899"/>
                  <a:pt x="416" y="1899"/>
                  <a:pt x="416" y="1899"/>
                </a:cubicBezTo>
                <a:cubicBezTo>
                  <a:pt x="569" y="1794"/>
                  <a:pt x="569" y="1794"/>
                  <a:pt x="569" y="1794"/>
                </a:cubicBezTo>
                <a:cubicBezTo>
                  <a:pt x="600" y="1815"/>
                  <a:pt x="633" y="1834"/>
                  <a:pt x="667" y="1851"/>
                </a:cubicBezTo>
                <a:cubicBezTo>
                  <a:pt x="653" y="2035"/>
                  <a:pt x="653" y="2035"/>
                  <a:pt x="653" y="2035"/>
                </a:cubicBezTo>
                <a:cubicBezTo>
                  <a:pt x="780" y="2079"/>
                  <a:pt x="780" y="2079"/>
                  <a:pt x="780" y="2079"/>
                </a:cubicBezTo>
                <a:cubicBezTo>
                  <a:pt x="882" y="1925"/>
                  <a:pt x="882" y="1925"/>
                  <a:pt x="882" y="1925"/>
                </a:cubicBezTo>
                <a:cubicBezTo>
                  <a:pt x="923" y="1933"/>
                  <a:pt x="964" y="1938"/>
                  <a:pt x="1005" y="1941"/>
                </a:cubicBezTo>
                <a:cubicBezTo>
                  <a:pt x="1064" y="2116"/>
                  <a:pt x="1064" y="2116"/>
                  <a:pt x="1064" y="2116"/>
                </a:cubicBezTo>
                <a:cubicBezTo>
                  <a:pt x="1199" y="2107"/>
                  <a:pt x="1199" y="2107"/>
                  <a:pt x="1199" y="2107"/>
                </a:cubicBezTo>
                <a:cubicBezTo>
                  <a:pt x="1233" y="1925"/>
                  <a:pt x="1233" y="1925"/>
                  <a:pt x="1233" y="1925"/>
                </a:cubicBezTo>
                <a:cubicBezTo>
                  <a:pt x="1269" y="1918"/>
                  <a:pt x="1306" y="1908"/>
                  <a:pt x="1342" y="1896"/>
                </a:cubicBezTo>
                <a:cubicBezTo>
                  <a:pt x="1464" y="2038"/>
                  <a:pt x="1464" y="2038"/>
                  <a:pt x="1464" y="2038"/>
                </a:cubicBezTo>
                <a:cubicBezTo>
                  <a:pt x="1584" y="1979"/>
                  <a:pt x="1584" y="1979"/>
                  <a:pt x="1584" y="1979"/>
                </a:cubicBezTo>
                <a:cubicBezTo>
                  <a:pt x="1546" y="1795"/>
                  <a:pt x="1546" y="1795"/>
                  <a:pt x="1546" y="1795"/>
                </a:cubicBezTo>
                <a:cubicBezTo>
                  <a:pt x="1581" y="1772"/>
                  <a:pt x="1614" y="1747"/>
                  <a:pt x="1645" y="1719"/>
                </a:cubicBezTo>
                <a:cubicBezTo>
                  <a:pt x="1811" y="1802"/>
                  <a:pt x="1811" y="1802"/>
                  <a:pt x="1811" y="1802"/>
                </a:cubicBezTo>
                <a:cubicBezTo>
                  <a:pt x="1899" y="1700"/>
                  <a:pt x="1899" y="1700"/>
                  <a:pt x="1899" y="1700"/>
                </a:cubicBezTo>
                <a:cubicBezTo>
                  <a:pt x="1795" y="1547"/>
                  <a:pt x="1795" y="1547"/>
                  <a:pt x="1795" y="1547"/>
                </a:cubicBezTo>
                <a:cubicBezTo>
                  <a:pt x="1816" y="1516"/>
                  <a:pt x="1834" y="1483"/>
                  <a:pt x="1851" y="1450"/>
                </a:cubicBezTo>
                <a:cubicBezTo>
                  <a:pt x="2036" y="1463"/>
                  <a:pt x="2036" y="1463"/>
                  <a:pt x="2036" y="1463"/>
                </a:cubicBezTo>
                <a:cubicBezTo>
                  <a:pt x="2079" y="1336"/>
                  <a:pt x="2079" y="1336"/>
                  <a:pt x="2079" y="1336"/>
                </a:cubicBezTo>
                <a:cubicBezTo>
                  <a:pt x="1925" y="1234"/>
                  <a:pt x="1925" y="1234"/>
                  <a:pt x="1925" y="1234"/>
                </a:cubicBezTo>
                <a:cubicBezTo>
                  <a:pt x="1933" y="1193"/>
                  <a:pt x="1938" y="1152"/>
                  <a:pt x="1941" y="1111"/>
                </a:cubicBezTo>
                <a:close/>
                <a:moveTo>
                  <a:pt x="1358" y="1669"/>
                </a:moveTo>
                <a:cubicBezTo>
                  <a:pt x="1020" y="1834"/>
                  <a:pt x="613" y="1695"/>
                  <a:pt x="447" y="1357"/>
                </a:cubicBezTo>
                <a:cubicBezTo>
                  <a:pt x="282" y="1020"/>
                  <a:pt x="421" y="613"/>
                  <a:pt x="759" y="447"/>
                </a:cubicBezTo>
                <a:cubicBezTo>
                  <a:pt x="1096" y="282"/>
                  <a:pt x="1504" y="421"/>
                  <a:pt x="1669" y="759"/>
                </a:cubicBezTo>
                <a:cubicBezTo>
                  <a:pt x="1834" y="1096"/>
                  <a:pt x="1695" y="1503"/>
                  <a:pt x="1358" y="1669"/>
                </a:cubicBezTo>
                <a:close/>
              </a:path>
            </a:pathLst>
          </a:custGeom>
          <a:solidFill>
            <a:srgbClr val="5C1CE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Roboto Condensed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49495" y="2477248"/>
            <a:ext cx="1518052" cy="85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Create test case scenario for Animals View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440712" y="2387921"/>
            <a:ext cx="1677418" cy="475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9000"/>
              </a:lnSpc>
            </a:pPr>
            <a:r>
              <a:rPr lang="en-US" sz="1400" b="1" dirty="0">
                <a:solidFill>
                  <a:schemeClr val="bg1"/>
                </a:solidFill>
              </a:rPr>
              <a:t>Run the test and check the results</a:t>
            </a:r>
            <a:endParaRPr lang="en-US" sz="14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6CF574D-FAE0-D947-997C-674C5FC60158}"/>
              </a:ext>
            </a:extLst>
          </p:cNvPr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Let’s make things rolling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4BA9E0E-BBD0-6B41-B52F-C77F36B79BBC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8133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6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6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accel="33333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6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5" dur="4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4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5" grpId="0"/>
      <p:bldP spid="17" grpId="0"/>
      <p:bldP spid="18" grpId="0" animBg="1"/>
      <p:bldP spid="18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4" grpId="1" animBg="1"/>
      <p:bldP spid="25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85182" y="391442"/>
            <a:ext cx="408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Am I ready?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1753" y="1769495"/>
            <a:ext cx="2101214" cy="1884493"/>
            <a:chOff x="671753" y="1931727"/>
            <a:chExt cx="2101214" cy="1884493"/>
          </a:xfrm>
        </p:grpSpPr>
        <p:sp>
          <p:nvSpPr>
            <p:cNvPr id="17" name="Rectangle 16"/>
            <p:cNvSpPr/>
            <p:nvPr/>
          </p:nvSpPr>
          <p:spPr>
            <a:xfrm>
              <a:off x="671753" y="1931727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68433" y="2512502"/>
              <a:ext cx="18086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Have all test cases clearly defined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001775" y="1769495"/>
            <a:ext cx="2101214" cy="1884493"/>
            <a:chOff x="5001775" y="1931727"/>
            <a:chExt cx="2101214" cy="1884493"/>
          </a:xfrm>
        </p:grpSpPr>
        <p:sp>
          <p:nvSpPr>
            <p:cNvPr id="20" name="Rectangle 19"/>
            <p:cNvSpPr/>
            <p:nvPr/>
          </p:nvSpPr>
          <p:spPr>
            <a:xfrm>
              <a:off x="5001775" y="1931727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32145" y="2458474"/>
              <a:ext cx="20396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Create, update or reference Business Libraries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36764" y="1769495"/>
            <a:ext cx="2101214" cy="1884493"/>
            <a:chOff x="2836764" y="1931727"/>
            <a:chExt cx="2101214" cy="1884493"/>
          </a:xfrm>
        </p:grpSpPr>
        <p:sp>
          <p:nvSpPr>
            <p:cNvPr id="23" name="Rectangle 22"/>
            <p:cNvSpPr/>
            <p:nvPr/>
          </p:nvSpPr>
          <p:spPr>
            <a:xfrm>
              <a:off x="2836764" y="1931727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996452" y="2635614"/>
              <a:ext cx="178183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One step at a time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66786" y="1769495"/>
            <a:ext cx="2101214" cy="1884493"/>
            <a:chOff x="7166786" y="1931727"/>
            <a:chExt cx="2101214" cy="1884493"/>
          </a:xfrm>
        </p:grpSpPr>
        <p:sp>
          <p:nvSpPr>
            <p:cNvPr id="31" name="Rectangle 30"/>
            <p:cNvSpPr/>
            <p:nvPr/>
          </p:nvSpPr>
          <p:spPr>
            <a:xfrm>
              <a:off x="7166786" y="1931727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61815" y="2458474"/>
              <a:ext cx="19111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Reference and use the right Common Library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1753" y="3728922"/>
            <a:ext cx="2101214" cy="1884493"/>
            <a:chOff x="671753" y="3891154"/>
            <a:chExt cx="2101214" cy="1884493"/>
          </a:xfrm>
        </p:grpSpPr>
        <p:sp>
          <p:nvSpPr>
            <p:cNvPr id="25" name="Rectangle 24"/>
            <p:cNvSpPr/>
            <p:nvPr/>
          </p:nvSpPr>
          <p:spPr>
            <a:xfrm>
              <a:off x="671753" y="3891154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68433" y="4390022"/>
              <a:ext cx="16579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General Events handling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01775" y="3728922"/>
            <a:ext cx="2114644" cy="1884493"/>
            <a:chOff x="5001775" y="3891154"/>
            <a:chExt cx="2114644" cy="1884493"/>
          </a:xfrm>
        </p:grpSpPr>
        <p:sp>
          <p:nvSpPr>
            <p:cNvPr id="33" name="Rectangle 32"/>
            <p:cNvSpPr/>
            <p:nvPr/>
          </p:nvSpPr>
          <p:spPr>
            <a:xfrm>
              <a:off x="5001775" y="3891154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15205" y="4294790"/>
              <a:ext cx="210121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Test Results and reporting - Email, Elastic Search, </a:t>
              </a:r>
              <a:r>
                <a:rPr lang="en-US" sz="1600" b="1" dirty="0" err="1">
                  <a:solidFill>
                    <a:schemeClr val="bg1"/>
                  </a:solidFill>
                </a:rPr>
                <a:t>Kibana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834029" y="3728922"/>
            <a:ext cx="2106682" cy="1884493"/>
            <a:chOff x="2834029" y="3891154"/>
            <a:chExt cx="2106682" cy="1884493"/>
          </a:xfrm>
        </p:grpSpPr>
        <p:sp>
          <p:nvSpPr>
            <p:cNvPr id="35" name="Rectangle 34"/>
            <p:cNvSpPr/>
            <p:nvPr/>
          </p:nvSpPr>
          <p:spPr>
            <a:xfrm>
              <a:off x="2836764" y="3891154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834029" y="4398862"/>
              <a:ext cx="21066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Organize your tests in Test Suite -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Single App Start? 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66786" y="3728922"/>
            <a:ext cx="2101214" cy="1884493"/>
            <a:chOff x="7166786" y="3891154"/>
            <a:chExt cx="2101214" cy="1884493"/>
          </a:xfrm>
        </p:grpSpPr>
        <p:sp>
          <p:nvSpPr>
            <p:cNvPr id="37" name="Rectangle 36"/>
            <p:cNvSpPr/>
            <p:nvPr/>
          </p:nvSpPr>
          <p:spPr>
            <a:xfrm>
              <a:off x="7166786" y="3891154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61815" y="4417543"/>
              <a:ext cx="197932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Integrate with Jenkins, </a:t>
              </a:r>
              <a:r>
                <a:rPr lang="en-US" sz="1600" b="1" dirty="0" err="1">
                  <a:solidFill>
                    <a:schemeClr val="bg1"/>
                  </a:solidFill>
                </a:rPr>
                <a:t>Git</a:t>
              </a:r>
              <a:r>
                <a:rPr lang="en-US" sz="1600" b="1" dirty="0">
                  <a:solidFill>
                    <a:schemeClr val="bg1"/>
                  </a:solidFill>
                </a:rPr>
                <a:t> and </a:t>
              </a:r>
              <a:r>
                <a:rPr lang="en-US" sz="1600" b="1" dirty="0" err="1">
                  <a:solidFill>
                    <a:schemeClr val="bg1"/>
                  </a:solidFill>
                </a:rPr>
                <a:t>Gerrit</a:t>
              </a:r>
              <a:endParaRPr lang="ro-RO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331797" y="1769495"/>
            <a:ext cx="2101214" cy="1884493"/>
            <a:chOff x="9334446" y="1931727"/>
            <a:chExt cx="2101214" cy="1884493"/>
          </a:xfrm>
        </p:grpSpPr>
        <p:sp>
          <p:nvSpPr>
            <p:cNvPr id="24" name="Rectangle 23"/>
            <p:cNvSpPr/>
            <p:nvPr/>
          </p:nvSpPr>
          <p:spPr>
            <a:xfrm>
              <a:off x="9334446" y="1931727"/>
              <a:ext cx="2101214" cy="1884493"/>
            </a:xfrm>
            <a:prstGeom prst="rect">
              <a:avLst/>
            </a:prstGeom>
            <a:solidFill>
              <a:srgbClr val="5C1CE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415061" y="2704695"/>
              <a:ext cx="1911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Error handling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331797" y="3729394"/>
            <a:ext cx="2101214" cy="1884493"/>
            <a:chOff x="7166786" y="3891626"/>
            <a:chExt cx="2101214" cy="1884493"/>
          </a:xfrm>
        </p:grpSpPr>
        <p:sp>
          <p:nvSpPr>
            <p:cNvPr id="44" name="Rectangle 43"/>
            <p:cNvSpPr/>
            <p:nvPr/>
          </p:nvSpPr>
          <p:spPr>
            <a:xfrm>
              <a:off x="7166786" y="3891626"/>
              <a:ext cx="2101214" cy="1884493"/>
            </a:xfrm>
            <a:prstGeom prst="rect">
              <a:avLst/>
            </a:prstGeom>
            <a:solidFill>
              <a:srgbClr val="1C366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00619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53505" y="4541012"/>
              <a:ext cx="13050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Code Review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48ECC126-4793-BD48-BA73-8C26BC01B32A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9090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3" y="1111574"/>
            <a:ext cx="3182824" cy="4865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Why Automated Testing?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4339074" y="2574810"/>
            <a:ext cx="571277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1800"/>
              </a:spcAft>
            </a:pPr>
            <a:r>
              <a:rPr kumimoji="0" lang="en-US" altLang="en-US" sz="2400" b="1" u="none" strike="noStrike" cap="none" normalizeH="0" baseline="0" dirty="0">
                <a:ln>
                  <a:noFill/>
                </a:ln>
                <a:solidFill>
                  <a:srgbClr val="5C1CE8"/>
                </a:solidFill>
                <a:effectLst/>
                <a:latin typeface="+mj-lt"/>
              </a:rPr>
              <a:t>Questions: </a:t>
            </a:r>
          </a:p>
          <a:p>
            <a:pPr marL="234900" lvl="0" indent="-270900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What Is The Benefit of Test Automation and Why Should We Do It?</a:t>
            </a:r>
          </a:p>
          <a:p>
            <a:pPr marL="234900" lvl="0" indent="-270900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Always automation is recommended?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A19D9C4-23D4-1241-A691-A09F637EE72A}"/>
              </a:ext>
            </a:extLst>
          </p:cNvPr>
          <p:cNvCxnSpPr/>
          <p:nvPr/>
        </p:nvCxnSpPr>
        <p:spPr>
          <a:xfrm>
            <a:off x="702776" y="999651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0393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eft Arrow 20"/>
          <p:cNvSpPr/>
          <p:nvPr/>
        </p:nvSpPr>
        <p:spPr>
          <a:xfrm>
            <a:off x="2796988" y="4580810"/>
            <a:ext cx="8085748" cy="320055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23" name="U-Turn Arrow 22"/>
          <p:cNvSpPr/>
          <p:nvPr/>
        </p:nvSpPr>
        <p:spPr>
          <a:xfrm rot="5400000">
            <a:off x="9789306" y="3207267"/>
            <a:ext cx="2318084" cy="1053068"/>
          </a:xfrm>
          <a:prstGeom prst="uturnArrow">
            <a:avLst>
              <a:gd name="adj1" fmla="val 14011"/>
              <a:gd name="adj2" fmla="val 13630"/>
              <a:gd name="adj3" fmla="val 14124"/>
              <a:gd name="adj4" fmla="val 43750"/>
              <a:gd name="adj5" fmla="val 6890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Roboto Condensed Light" charset="0"/>
            </a:endParaRPr>
          </a:p>
        </p:txBody>
      </p:sp>
      <p:sp>
        <p:nvSpPr>
          <p:cNvPr id="24" name="Left Arrow 23"/>
          <p:cNvSpPr/>
          <p:nvPr/>
        </p:nvSpPr>
        <p:spPr>
          <a:xfrm flipH="1">
            <a:off x="1021140" y="2488675"/>
            <a:ext cx="10118888" cy="320055"/>
          </a:xfrm>
          <a:prstGeom prst="lef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Condensed Light" charset="0"/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3197074" y="1876256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5C1CE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Objects Store</a:t>
            </a:r>
          </a:p>
        </p:txBody>
      </p:sp>
      <p:sp>
        <p:nvSpPr>
          <p:cNvPr id="29" name="Chevron 28"/>
          <p:cNvSpPr/>
          <p:nvPr/>
        </p:nvSpPr>
        <p:spPr>
          <a:xfrm>
            <a:off x="5725932" y="1876256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1C366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Start Building Common Functionality</a:t>
            </a:r>
          </a:p>
        </p:txBody>
      </p:sp>
      <p:sp>
        <p:nvSpPr>
          <p:cNvPr id="31" name="Chevron 30"/>
          <p:cNvSpPr/>
          <p:nvPr/>
        </p:nvSpPr>
        <p:spPr>
          <a:xfrm>
            <a:off x="8254789" y="1876256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5C1CE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Business Functionality – Create, Update, Reference, Expose</a:t>
            </a:r>
          </a:p>
        </p:txBody>
      </p:sp>
      <p:sp>
        <p:nvSpPr>
          <p:cNvPr id="36" name="Chevron 35"/>
          <p:cNvSpPr/>
          <p:nvPr/>
        </p:nvSpPr>
        <p:spPr>
          <a:xfrm>
            <a:off x="668216" y="1876256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1C366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Know your application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Define Test Scenarios to be automated</a:t>
            </a:r>
          </a:p>
        </p:txBody>
      </p:sp>
      <p:sp>
        <p:nvSpPr>
          <p:cNvPr id="37" name="Chevron 36"/>
          <p:cNvSpPr/>
          <p:nvPr/>
        </p:nvSpPr>
        <p:spPr>
          <a:xfrm flipH="1">
            <a:off x="8254788" y="3963379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1C366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Create your automated tests</a:t>
            </a:r>
          </a:p>
        </p:txBody>
      </p:sp>
      <p:sp>
        <p:nvSpPr>
          <p:cNvPr id="38" name="Chevron 37"/>
          <p:cNvSpPr/>
          <p:nvPr/>
        </p:nvSpPr>
        <p:spPr>
          <a:xfrm flipH="1">
            <a:off x="5725532" y="3963379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5C1CE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Organize test sets and integrate with Jenkins</a:t>
            </a:r>
          </a:p>
        </p:txBody>
      </p:sp>
      <p:sp>
        <p:nvSpPr>
          <p:cNvPr id="39" name="Chevron 38"/>
          <p:cNvSpPr/>
          <p:nvPr/>
        </p:nvSpPr>
        <p:spPr>
          <a:xfrm flipH="1">
            <a:off x="3196274" y="3963379"/>
            <a:ext cx="2627948" cy="1547680"/>
          </a:xfrm>
          <a:prstGeom prst="chevron">
            <a:avLst>
              <a:gd name="adj" fmla="val 20758"/>
            </a:avLst>
          </a:prstGeom>
          <a:solidFill>
            <a:srgbClr val="1C3668"/>
          </a:solidFill>
          <a:ln>
            <a:noFill/>
          </a:ln>
          <a:effectLst>
            <a:outerShdw dist="38100" dir="5400000" algn="ctr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0" bIns="91440" rtlCol="0" anchor="ctr" anchorCtr="0"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Reports and Test Coverage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F44A918-85C6-9C4B-AE14-406130628A3F}"/>
              </a:ext>
            </a:extLst>
          </p:cNvPr>
          <p:cNvSpPr txBox="1"/>
          <p:nvPr/>
        </p:nvSpPr>
        <p:spPr>
          <a:xfrm>
            <a:off x="585182" y="391442"/>
            <a:ext cx="4080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Summary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D8EE7AE7-C2C1-FE45-AAD2-33853668EB44}"/>
              </a:ext>
            </a:extLst>
          </p:cNvPr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02842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 p14:presetBounceEnd="57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7000">
                                          <p:cBhvr additive="base"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7000">
                                          <p:cBhvr additive="base"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2" fill="hold" grpId="0" nodeType="click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2" fill="hold" grpId="0" nodeType="click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4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4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fill="hold" grpId="0" nodeType="click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5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4" grpId="0" animBg="1"/>
          <p:bldP spid="26" grpId="0" animBg="1"/>
          <p:bldP spid="29" grpId="0" animBg="1"/>
          <p:bldP spid="31" grpId="0" animBg="1"/>
          <p:bldP spid="36" grpId="0" animBg="1"/>
          <p:bldP spid="37" grpId="0" animBg="1"/>
          <p:bldP spid="38" grpId="0" animBg="1"/>
          <p:bldP spid="3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3" grpId="0" animBg="1"/>
          <p:bldP spid="24" grpId="0" animBg="1"/>
          <p:bldP spid="26" grpId="0" animBg="1"/>
          <p:bldP spid="29" grpId="0" animBg="1"/>
          <p:bldP spid="31" grpId="0" animBg="1"/>
          <p:bldP spid="36" grpId="0" animBg="1"/>
          <p:bldP spid="37" grpId="0" animBg="1"/>
          <p:bldP spid="38" grpId="0" animBg="1"/>
          <p:bldP spid="39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66EC0360-36F5-EA46-A09B-8A7583B12872}"/>
              </a:ext>
            </a:extLst>
          </p:cNvPr>
          <p:cNvGrpSpPr/>
          <p:nvPr/>
        </p:nvGrpSpPr>
        <p:grpSpPr>
          <a:xfrm>
            <a:off x="0" y="0"/>
            <a:ext cx="12192000" cy="6873402"/>
            <a:chOff x="0" y="0"/>
            <a:chExt cx="12192000" cy="68734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3676FECE-261C-3E47-B4C3-A46BA8D37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437"/>
              <a:ext cx="12192000" cy="68551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C7A39A29-0D5C-1C41-934C-159091312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800000">
              <a:off x="0" y="0"/>
              <a:ext cx="12192000" cy="6873402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446207" y="2699123"/>
            <a:ext cx="5299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rial" charset="0"/>
              </a:rPr>
              <a:t>Questions?</a:t>
            </a:r>
            <a:endParaRPr lang="en-US" sz="40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4366" y="4007985"/>
            <a:ext cx="40432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Nicolae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Oprean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QA Technical Expert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Twitter: </a:t>
            </a:r>
            <a:r>
              <a:rPr lang="en-US" sz="1600" dirty="0">
                <a:solidFill>
                  <a:schemeClr val="bg1"/>
                </a:solidFill>
              </a:rPr>
              <a:t>@</a:t>
            </a:r>
            <a:r>
              <a:rPr lang="en-US" sz="1600" dirty="0" err="1">
                <a:solidFill>
                  <a:schemeClr val="bg1"/>
                </a:solidFill>
              </a:rPr>
              <a:t>noprean</a:t>
            </a:r>
            <a:endParaRPr lang="en-US" sz="1600" dirty="0">
              <a:solidFill>
                <a:schemeClr val="bg1"/>
              </a:solidFill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Email: </a:t>
            </a:r>
            <a:r>
              <a:rPr lang="en-US" sz="1600" dirty="0">
                <a:solidFill>
                  <a:schemeClr val="bg1"/>
                </a:solidFill>
              </a:rPr>
              <a:t>nicolae.oprean@itiviti.com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Linkedin: </a:t>
            </a:r>
            <a:r>
              <a:rPr lang="en-US" sz="16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nicolae-oprean</a:t>
            </a:r>
            <a:endParaRPr lang="en-US" sz="1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022AE3A-3BF5-DF4A-B13A-F155D40D1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31" y="5840395"/>
            <a:ext cx="1374735" cy="643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2AE28D8-2EB7-F24C-932A-1AE82883D7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8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5497" y="5994351"/>
            <a:ext cx="1503704" cy="33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8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85182" y="391442"/>
            <a:ext cx="5823052" cy="608209"/>
            <a:chOff x="585182" y="479930"/>
            <a:chExt cx="5823052" cy="608209"/>
          </a:xfrm>
        </p:grpSpPr>
        <p:sp>
          <p:nvSpPr>
            <p:cNvPr id="6" name="TextBox 5"/>
            <p:cNvSpPr txBox="1"/>
            <p:nvPr/>
          </p:nvSpPr>
          <p:spPr>
            <a:xfrm>
              <a:off x="585182" y="479930"/>
              <a:ext cx="58230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5C1CE8"/>
                  </a:solidFill>
                  <a:latin typeface="arial" charset="0"/>
                </a:rPr>
                <a:t>Perfect recipes</a:t>
              </a:r>
              <a:endParaRPr lang="en-US" sz="3200" b="1" dirty="0">
                <a:solidFill>
                  <a:srgbClr val="5C1CE8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702776" y="1088139"/>
              <a:ext cx="717462" cy="0"/>
            </a:xfrm>
            <a:prstGeom prst="line">
              <a:avLst/>
            </a:prstGeom>
            <a:ln w="57150" cmpd="sng">
              <a:solidFill>
                <a:srgbClr val="C3C5C8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82" y="1791728"/>
            <a:ext cx="2783297" cy="381578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702776" y="302954"/>
            <a:ext cx="5422720" cy="822096"/>
            <a:chOff x="702776" y="391442"/>
            <a:chExt cx="5422720" cy="822096"/>
          </a:xfrm>
        </p:grpSpPr>
        <p:sp>
          <p:nvSpPr>
            <p:cNvPr id="3" name="Rectangle 2"/>
            <p:cNvSpPr/>
            <p:nvPr/>
          </p:nvSpPr>
          <p:spPr>
            <a:xfrm>
              <a:off x="3892192" y="690115"/>
              <a:ext cx="2233304" cy="3450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94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No such thing</a:t>
              </a:r>
            </a:p>
          </p:txBody>
        </p:sp>
        <p:cxnSp>
          <p:nvCxnSpPr>
            <p:cNvPr id="13" name="Straight Connector 12"/>
            <p:cNvCxnSpPr>
              <a:endCxn id="6" idx="0"/>
            </p:cNvCxnSpPr>
            <p:nvPr/>
          </p:nvCxnSpPr>
          <p:spPr>
            <a:xfrm flipV="1">
              <a:off x="702776" y="391442"/>
              <a:ext cx="2793932" cy="8220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5654486" y="2272492"/>
            <a:ext cx="3572876" cy="768714"/>
            <a:chOff x="6515701" y="1698037"/>
            <a:chExt cx="3572876" cy="768714"/>
          </a:xfrm>
        </p:grpSpPr>
        <p:sp>
          <p:nvSpPr>
            <p:cNvPr id="27" name="Rounded Rectangle 26"/>
            <p:cNvSpPr/>
            <p:nvPr/>
          </p:nvSpPr>
          <p:spPr>
            <a:xfrm>
              <a:off x="6515701" y="1698037"/>
              <a:ext cx="3572876" cy="768714"/>
            </a:xfrm>
            <a:prstGeom prst="roundRect">
              <a:avLst>
                <a:gd name="adj" fmla="val 9156"/>
              </a:avLst>
            </a:prstGeom>
            <a:solidFill>
              <a:srgbClr val="006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632259" y="1944139"/>
              <a:ext cx="3319881" cy="335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940"/>
                </a:lnSpc>
                <a:spcBef>
                  <a:spcPts val="1200"/>
                </a:spcBef>
                <a:spcAft>
                  <a:spcPts val="1200"/>
                </a:spcAft>
              </a:pPr>
              <a:r>
                <a:rPr lang="en-US" sz="2000" b="1" dirty="0">
                  <a:solidFill>
                    <a:schemeClr val="bg1"/>
                  </a:solidFill>
                </a:rPr>
                <a:t>Variables </a:t>
              </a:r>
              <a:r>
                <a:rPr lang="en-US" sz="2000" b="1">
                  <a:solidFill>
                    <a:schemeClr val="bg1"/>
                  </a:solidFill>
                </a:rPr>
                <a:t>to influence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86302" y="3287309"/>
            <a:ext cx="2527071" cy="681408"/>
            <a:chOff x="143205" y="4359075"/>
            <a:chExt cx="2969630" cy="849107"/>
          </a:xfrm>
        </p:grpSpPr>
        <p:grpSp>
          <p:nvGrpSpPr>
            <p:cNvPr id="30" name="Group 29"/>
            <p:cNvGrpSpPr/>
            <p:nvPr/>
          </p:nvGrpSpPr>
          <p:grpSpPr>
            <a:xfrm>
              <a:off x="143205" y="4359078"/>
              <a:ext cx="242944" cy="849104"/>
              <a:chOff x="8179912" y="1198500"/>
              <a:chExt cx="389085" cy="1656304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rot="10800000">
              <a:off x="2869893" y="4359075"/>
              <a:ext cx="242942" cy="849106"/>
              <a:chOff x="8179912" y="1198500"/>
              <a:chExt cx="389086" cy="1656304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316019" y="4525539"/>
              <a:ext cx="2624002" cy="498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spcAft>
                  <a:spcPts val="300"/>
                </a:spcAft>
              </a:pPr>
              <a:r>
                <a:rPr lang="en-US" sz="2000" b="1" dirty="0">
                  <a:solidFill>
                    <a:srgbClr val="5C1CE8"/>
                  </a:solidFill>
                </a:rPr>
                <a:t>Project type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886302" y="4142074"/>
            <a:ext cx="2527071" cy="681408"/>
            <a:chOff x="143205" y="4359075"/>
            <a:chExt cx="2969630" cy="849107"/>
          </a:xfrm>
        </p:grpSpPr>
        <p:grpSp>
          <p:nvGrpSpPr>
            <p:cNvPr id="40" name="Group 39"/>
            <p:cNvGrpSpPr/>
            <p:nvPr/>
          </p:nvGrpSpPr>
          <p:grpSpPr>
            <a:xfrm>
              <a:off x="143205" y="4359078"/>
              <a:ext cx="242944" cy="849104"/>
              <a:chOff x="8179912" y="1198500"/>
              <a:chExt cx="389085" cy="1656304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/>
          </p:nvGrpSpPr>
          <p:grpSpPr>
            <a:xfrm rot="10800000">
              <a:off x="2869893" y="4359075"/>
              <a:ext cx="242942" cy="849106"/>
              <a:chOff x="8179912" y="1198500"/>
              <a:chExt cx="389086" cy="165630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316019" y="4525539"/>
              <a:ext cx="2624002" cy="498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spcAft>
                  <a:spcPts val="300"/>
                </a:spcAft>
              </a:pPr>
              <a:r>
                <a:rPr lang="en-US" sz="2000" b="1" dirty="0">
                  <a:solidFill>
                    <a:srgbClr val="5C1CE8"/>
                  </a:solidFill>
                </a:rPr>
                <a:t>Business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11434" y="3287308"/>
            <a:ext cx="2527071" cy="681408"/>
            <a:chOff x="143205" y="4359075"/>
            <a:chExt cx="2969630" cy="849107"/>
          </a:xfrm>
        </p:grpSpPr>
        <p:grpSp>
          <p:nvGrpSpPr>
            <p:cNvPr id="50" name="Group 49"/>
            <p:cNvGrpSpPr/>
            <p:nvPr/>
          </p:nvGrpSpPr>
          <p:grpSpPr>
            <a:xfrm>
              <a:off x="143205" y="4359078"/>
              <a:ext cx="242944" cy="849104"/>
              <a:chOff x="8179912" y="1198500"/>
              <a:chExt cx="389085" cy="1656304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 rot="10800000">
              <a:off x="2869893" y="4359075"/>
              <a:ext cx="242942" cy="849106"/>
              <a:chOff x="8179912" y="1198500"/>
              <a:chExt cx="389086" cy="1656304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316019" y="4525539"/>
              <a:ext cx="2624002" cy="498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spcAft>
                  <a:spcPts val="300"/>
                </a:spcAft>
              </a:pPr>
              <a:r>
                <a:rPr lang="en-US" sz="2000" b="1" dirty="0">
                  <a:solidFill>
                    <a:srgbClr val="5C1CE8"/>
                  </a:solidFill>
                </a:rPr>
                <a:t>Period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7611434" y="4142073"/>
            <a:ext cx="2527071" cy="681408"/>
            <a:chOff x="143205" y="4359075"/>
            <a:chExt cx="2969630" cy="849107"/>
          </a:xfrm>
        </p:grpSpPr>
        <p:grpSp>
          <p:nvGrpSpPr>
            <p:cNvPr id="60" name="Group 59"/>
            <p:cNvGrpSpPr/>
            <p:nvPr/>
          </p:nvGrpSpPr>
          <p:grpSpPr>
            <a:xfrm>
              <a:off x="143205" y="4359078"/>
              <a:ext cx="242944" cy="849104"/>
              <a:chOff x="8179912" y="1198500"/>
              <a:chExt cx="389085" cy="1656304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 rot="10800000">
              <a:off x="2869893" y="4359075"/>
              <a:ext cx="242942" cy="849106"/>
              <a:chOff x="8179912" y="1198500"/>
              <a:chExt cx="389086" cy="1656304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>
                <a:off x="8185355" y="1202613"/>
                <a:ext cx="0" cy="1652191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8179912" y="1198500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H="1">
                <a:off x="8185355" y="2854804"/>
                <a:ext cx="383643" cy="0"/>
              </a:xfrm>
              <a:prstGeom prst="line">
                <a:avLst/>
              </a:prstGeom>
              <a:ln w="12700">
                <a:solidFill>
                  <a:srgbClr val="1C36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/>
            <p:cNvSpPr txBox="1"/>
            <p:nvPr/>
          </p:nvSpPr>
          <p:spPr>
            <a:xfrm>
              <a:off x="316019" y="4525539"/>
              <a:ext cx="2624002" cy="498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 algn="ctr">
                <a:spcAft>
                  <a:spcPts val="300"/>
                </a:spcAft>
              </a:pPr>
              <a:r>
                <a:rPr lang="en-US" sz="2000" b="1" dirty="0">
                  <a:solidFill>
                    <a:srgbClr val="5C1CE8"/>
                  </a:solidFill>
                </a:rPr>
                <a:t>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188299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Workshop Plan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56196" y="1461893"/>
            <a:ext cx="9903649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400" b="1" dirty="0">
                <a:solidFill>
                  <a:srgbClr val="5C1CE8"/>
                </a:solidFill>
                <a:latin typeface="+mj-lt"/>
              </a:rPr>
              <a:t>There are several phases: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Present Application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Choose &amp; setup your environment: Application,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TestComplete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MySQL etc.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UI Elements, Objects Store, identify objects 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Application – record and play, start building your first script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Start Building the framework on three levels (Common, Business and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TestCases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): </a:t>
            </a:r>
          </a:p>
          <a:p>
            <a:pPr marL="914400" lvl="1" indent="-4572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Exercise: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TextBox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Type, Menu Selection</a:t>
            </a:r>
          </a:p>
          <a:p>
            <a:pPr marL="45720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Tx/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Create first customer using inline data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Introduce test case xml files, working with dictionaries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kumimoji="0" lang="en-US" altLang="en-US" sz="200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Create</a:t>
            </a:r>
            <a:r>
              <a:rPr kumimoji="0" lang="en-US" altLang="en-US" sz="2000" u="none" strike="noStrike" cap="none" normalizeH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 first animal data using dictionaries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AutoNum type="arabicPeriod"/>
            </a:pPr>
            <a:r>
              <a:rPr lang="en-US" altLang="en-US" sz="20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Build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test plan with single start of the application</a:t>
            </a:r>
            <a:endParaRPr kumimoji="0" lang="en-US" altLang="en-US" sz="220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1477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Present application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8" b="99535" l="6036" r="94775">
                        <a14:foregroundMark x1="6667" y1="3721" x2="2973" y2="13023"/>
                        <a14:foregroundMark x1="2973" y1="13023" x2="5405" y2="84884"/>
                        <a14:foregroundMark x1="5405" y1="84884" x2="6486" y2="98837"/>
                        <a14:foregroundMark x1="6486" y1="98837" x2="85574" y2="99489"/>
                        <a14:foregroundMark x1="93075" y1="94398" x2="95135" y2="88837"/>
                        <a14:foregroundMark x1="95135" y1="88837" x2="94414" y2="74419"/>
                        <a14:foregroundMark x1="94414" y1="74419" x2="87658" y2="51628"/>
                        <a14:foregroundMark x1="87658" y1="51628" x2="82072" y2="42558"/>
                        <a14:foregroundMark x1="82072" y1="42558" x2="70000" y2="9535"/>
                        <a14:foregroundMark x1="70000" y1="9535" x2="62432" y2="698"/>
                        <a14:foregroundMark x1="62432" y1="698" x2="6216" y2="4884"/>
                        <a14:foregroundMark x1="91351" y1="71163" x2="94054" y2="83721"/>
                        <a14:foregroundMark x1="94054" y1="83721" x2="92234" y2="94547"/>
                        <a14:foregroundMark x1="84873" y1="96825" x2="76306" y2="93721"/>
                        <a14:foregroundMark x1="76306" y1="93721" x2="75225" y2="94186"/>
                        <a14:foregroundMark x1="92162" y1="71163" x2="95315" y2="83488"/>
                        <a14:foregroundMark x1="95315" y1="83488" x2="94858" y2="94905"/>
                        <a14:backgroundMark x1="92162" y1="98837" x2="92162" y2="98837"/>
                        <a14:backgroundMark x1="95315" y1="97442" x2="90090" y2="98372"/>
                        <a14:backgroundMark x1="90090" y1="98372" x2="97568" y2="98140"/>
                        <a14:backgroundMark x1="97568" y1="98140" x2="97568" y2="97907"/>
                        <a14:backgroundMark x1="90180" y1="98372" x2="85586" y2="995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68" y="1813469"/>
            <a:ext cx="9823926" cy="38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059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What tool to use for Automation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02776" y="1998488"/>
            <a:ext cx="7866037" cy="318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sz="2400" b="1" dirty="0">
                <a:solidFill>
                  <a:srgbClr val="5C1CE8"/>
                </a:solidFill>
                <a:latin typeface="+mj-lt"/>
              </a:rPr>
              <a:t>Research on what tool to choose ?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What they offer?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Easy to integrate?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Previous experience? (reluctant to something new)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5C1CE8"/>
              </a:buClr>
              <a:buFont typeface="Arial" panose="020B0604020202020204" pitchFamily="34" charset="0"/>
              <a:buChar char="•"/>
            </a:pP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Ranorex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Rapise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Abbot,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AutoIt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TestComplete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Selenium </a:t>
            </a:r>
            <a:r>
              <a:rPr lang="en-US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etc</a:t>
            </a:r>
            <a:endParaRPr lang="en-US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sz="2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en-US" sz="2400" b="1" dirty="0">
                <a:solidFill>
                  <a:srgbClr val="5C1CE8"/>
                </a:solidFill>
                <a:latin typeface="+mj-lt"/>
              </a:rPr>
              <a:t>Comparison Matrix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b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(required language, object recognition, reporting, costs…)</a:t>
            </a:r>
          </a:p>
        </p:txBody>
      </p:sp>
    </p:spTree>
    <p:extLst>
      <p:ext uri="{BB962C8B-B14F-4D97-AF65-F5344CB8AC3E}">
        <p14:creationId xmlns:p14="http://schemas.microsoft.com/office/powerpoint/2010/main" val="23078795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85182" y="391442"/>
            <a:ext cx="7507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Setup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007468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85182" y="2945474"/>
            <a:ext cx="6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i="1" dirty="0">
              <a:solidFill>
                <a:schemeClr val="accent4">
                  <a:lumMod val="75000"/>
                </a:schemeClr>
              </a:solidFill>
              <a:latin typeface="inheri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85182" y="1603215"/>
            <a:ext cx="10242997" cy="424731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 free trial version of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TestComplete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5C1CE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https://smartbear.com/product/testcomplete/free-trial/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Must have a GitHub account and being able to access test app: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5C1CE8"/>
                </a:solidFill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https://github.com/nickoa2001/</a:t>
            </a:r>
            <a:endParaRPr lang="en-US" altLang="en-US" b="1" dirty="0">
              <a:solidFill>
                <a:srgbClr val="5C1CE8"/>
              </a:solidFill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 and install open source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VetTev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Veterinary Cabinet GUI App: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5C1CE8"/>
                </a:solidFill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https://sourceforge.net/projects/vettev/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Have MySQL installed on local PC or install </a:t>
            </a:r>
            <a:r>
              <a:rPr lang="en-US" altLang="en-US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Wamp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Server package from here: </a:t>
            </a:r>
          </a:p>
          <a:p>
            <a:pPr lvl="0"/>
            <a:r>
              <a:rPr lang="en-US" altLang="en-US" b="1" dirty="0">
                <a:solidFill>
                  <a:srgbClr val="5C1CE8"/>
                </a:solidFill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http://www.wampserver.com/en/</a:t>
            </a:r>
            <a:r>
              <a:rPr lang="en-US" altLang="en-US" b="1" dirty="0">
                <a:solidFill>
                  <a:srgbClr val="5C1CE8"/>
                </a:solidFill>
                <a:cs typeface="Arial" panose="020B0604020202020204" pitchFamily="34" charset="0"/>
              </a:rPr>
              <a:t> </a:t>
            </a:r>
            <a:r>
              <a:rPr lang="en-US" altLang="en-US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(it will require Microsoft Redistributable Package to be installed)</a:t>
            </a:r>
            <a:endParaRPr lang="en-US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Download and install open source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GNUCash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app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solidFill>
                  <a:srgbClr val="5C1CE8"/>
                </a:solidFill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https://sourceforge.net/projects/gnucash/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035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8" t="17931" r="37715" b="3601"/>
          <a:stretch/>
        </p:blipFill>
        <p:spPr>
          <a:xfrm>
            <a:off x="519407" y="1862348"/>
            <a:ext cx="3819667" cy="3958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5182" y="376694"/>
            <a:ext cx="75077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C1CE8"/>
                </a:solidFill>
              </a:rPr>
              <a:t>How to create a new Project in </a:t>
            </a:r>
            <a:r>
              <a:rPr lang="en-US" sz="3200" b="1" dirty="0" err="1">
                <a:solidFill>
                  <a:srgbClr val="5C1CE8"/>
                </a:solidFill>
              </a:rPr>
              <a:t>TestComplete</a:t>
            </a:r>
            <a:r>
              <a:rPr lang="en-US" sz="3200" b="1" dirty="0">
                <a:solidFill>
                  <a:srgbClr val="5C1CE8"/>
                </a:solidFill>
              </a:rPr>
              <a:t>?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702776" y="1493639"/>
            <a:ext cx="717462" cy="0"/>
          </a:xfrm>
          <a:prstGeom prst="line">
            <a:avLst/>
          </a:prstGeom>
          <a:ln w="57150" cmpd="sng">
            <a:solidFill>
              <a:srgbClr val="C3C5C8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2251" y="1793511"/>
            <a:ext cx="5550568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6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Path</a:t>
            </a:r>
          </a:p>
          <a:p>
            <a:pPr marL="285750" indent="-285750">
              <a:spcBef>
                <a:spcPts val="16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Configure Tested Application</a:t>
            </a:r>
          </a:p>
          <a:p>
            <a:pPr marL="285750" indent="-285750">
              <a:spcBef>
                <a:spcPts val="16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Scripting Language</a:t>
            </a:r>
          </a:p>
          <a:p>
            <a:pPr marL="285750" indent="-285750">
              <a:spcBef>
                <a:spcPts val="16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browsing</a:t>
            </a:r>
          </a:p>
          <a:p>
            <a:pPr marL="285750" indent="-285750">
              <a:spcBef>
                <a:spcPts val="16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DOM Elements on Web</a:t>
            </a:r>
          </a:p>
          <a:p>
            <a:pPr marL="285750" indent="-285750">
              <a:spcBef>
                <a:spcPts val="16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Supported Desktop Apps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2251" y="4641382"/>
            <a:ext cx="3248882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.NET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WPF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C++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66D24B-345D-F44C-A412-0A24C079B913}"/>
              </a:ext>
            </a:extLst>
          </p:cNvPr>
          <p:cNvSpPr txBox="1"/>
          <p:nvPr/>
        </p:nvSpPr>
        <p:spPr>
          <a:xfrm>
            <a:off x="8993045" y="1764502"/>
            <a:ext cx="267954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Visual Basic 6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Delphi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JavaFX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FoxPro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Access</a:t>
            </a:r>
          </a:p>
          <a:p>
            <a:pPr marL="285750" indent="-285750">
              <a:spcBef>
                <a:spcPts val="1000"/>
              </a:spcBef>
              <a:buClr>
                <a:srgbClr val="5C1CE8"/>
              </a:buClr>
              <a:buFont typeface="ZapfDingbatsITC" charset="0"/>
              <a:buChar char="❯"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InfoPath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9823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0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3C5C8"/>
        </a:solidFill>
        <a:ln>
          <a:solidFill>
            <a:srgbClr val="ECECEC"/>
          </a:solidFill>
        </a:ln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16091</TotalTime>
  <Words>1631</Words>
  <Application>Microsoft Office PowerPoint</Application>
  <PresentationFormat>Widescreen</PresentationFormat>
  <Paragraphs>386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</vt:lpstr>
      <vt:lpstr>Bahnschrift SemiBold Condensed</vt:lpstr>
      <vt:lpstr>Calibri</vt:lpstr>
      <vt:lpstr>inherit</vt:lpstr>
      <vt:lpstr>Roboto Condensed Light</vt:lpstr>
      <vt:lpstr>Wingdings</vt:lpstr>
      <vt:lpstr>ZapfDingbatsITC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Tadaam</dc:creator>
  <cp:lastModifiedBy>Nicolae Oprean</cp:lastModifiedBy>
  <cp:revision>282</cp:revision>
  <dcterms:created xsi:type="dcterms:W3CDTF">2016-10-15T17:50:21Z</dcterms:created>
  <dcterms:modified xsi:type="dcterms:W3CDTF">2019-04-02T06:25:15Z</dcterms:modified>
</cp:coreProperties>
</file>